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77" r:id="rId5"/>
    <p:sldId id="276" r:id="rId6"/>
    <p:sldId id="292" r:id="rId7"/>
    <p:sldId id="302" r:id="rId8"/>
    <p:sldId id="289" r:id="rId9"/>
    <p:sldId id="295" r:id="rId10"/>
    <p:sldId id="293" r:id="rId11"/>
    <p:sldId id="294" r:id="rId12"/>
    <p:sldId id="297" r:id="rId13"/>
    <p:sldId id="298" r:id="rId14"/>
    <p:sldId id="299" r:id="rId15"/>
    <p:sldId id="266" r:id="rId16"/>
    <p:sldId id="278" r:id="rId17"/>
    <p:sldId id="280" r:id="rId18"/>
    <p:sldId id="272" r:id="rId19"/>
    <p:sldId id="268" r:id="rId20"/>
    <p:sldId id="273" r:id="rId21"/>
    <p:sldId id="281" r:id="rId22"/>
    <p:sldId id="282" r:id="rId23"/>
    <p:sldId id="283" r:id="rId24"/>
    <p:sldId id="284" r:id="rId25"/>
    <p:sldId id="270" r:id="rId26"/>
    <p:sldId id="285" r:id="rId27"/>
    <p:sldId id="269" r:id="rId28"/>
    <p:sldId id="267" r:id="rId29"/>
    <p:sldId id="286" r:id="rId30"/>
    <p:sldId id="274" r:id="rId31"/>
    <p:sldId id="288" r:id="rId32"/>
    <p:sldId id="290" r:id="rId33"/>
    <p:sldId id="291" r:id="rId34"/>
    <p:sldId id="287" r:id="rId35"/>
    <p:sldId id="301" r:id="rId36"/>
    <p:sldId id="29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7" d="100"/>
          <a:sy n="117" d="100"/>
        </p:scale>
        <p:origin x="-2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5090" y="435885"/>
            <a:ext cx="8927851" cy="4297480"/>
          </a:xfrm>
        </p:spPr>
        <p:txBody>
          <a:bodyPr/>
          <a:lstStyle/>
          <a:p>
            <a:pPr algn="ctr"/>
            <a:r>
              <a:rPr lang="fr-FR" dirty="0" smtClean="0"/>
              <a:t>Technique d’abord des </a:t>
            </a:r>
            <a:r>
              <a:rPr lang="fr-FR" b="1" dirty="0" smtClean="0"/>
              <a:t>vaisseaux mésentériques </a:t>
            </a:r>
            <a:r>
              <a:rPr lang="fr-FR" dirty="0" smtClean="0"/>
              <a:t>dans la </a:t>
            </a:r>
            <a:r>
              <a:rPr lang="fr-FR" dirty="0" err="1" smtClean="0"/>
              <a:t>duodénopancréatectomie</a:t>
            </a:r>
            <a:r>
              <a:rPr lang="fr-FR" dirty="0" smtClean="0"/>
              <a:t> céphalique</a:t>
            </a:r>
            <a:endParaRPr lang="fr-FR" dirty="0"/>
          </a:p>
        </p:txBody>
      </p:sp>
      <p:sp>
        <p:nvSpPr>
          <p:cNvPr id="3" name="Sous-titre 2"/>
          <p:cNvSpPr>
            <a:spLocks noGrp="1"/>
          </p:cNvSpPr>
          <p:nvPr>
            <p:ph type="subTitle" idx="1"/>
          </p:nvPr>
        </p:nvSpPr>
        <p:spPr>
          <a:xfrm>
            <a:off x="1065547" y="5266447"/>
            <a:ext cx="7766936" cy="1096899"/>
          </a:xfrm>
        </p:spPr>
        <p:txBody>
          <a:bodyPr/>
          <a:lstStyle/>
          <a:p>
            <a:pPr algn="ctr"/>
            <a:r>
              <a:rPr lang="fr-FR" dirty="0" smtClean="0"/>
              <a:t>Centre Léon Bérard Septembre 2019 – T. DE SCHLICHTING</a:t>
            </a:r>
            <a:endParaRPr lang="fr-FR" dirty="0"/>
          </a:p>
        </p:txBody>
      </p:sp>
    </p:spTree>
    <p:extLst>
      <p:ext uri="{BB962C8B-B14F-4D97-AF65-F5344CB8AC3E}">
        <p14:creationId xmlns:p14="http://schemas.microsoft.com/office/powerpoint/2010/main" val="262818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Exposition du bloc </a:t>
            </a:r>
            <a:r>
              <a:rPr lang="fr-FR" dirty="0" err="1" smtClean="0"/>
              <a:t>duodéno</a:t>
            </a:r>
            <a:r>
              <a:rPr lang="fr-FR" dirty="0" smtClean="0"/>
              <a:t>-pancréatique – décollement colo-</a:t>
            </a:r>
            <a:r>
              <a:rPr lang="fr-FR" dirty="0" err="1" smtClean="0"/>
              <a:t>épiploique</a:t>
            </a:r>
            <a:endParaRPr lang="fr-FR" dirty="0"/>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86" t="2157" r="4177" b="4814"/>
          <a:stretch/>
        </p:blipFill>
        <p:spPr>
          <a:xfrm>
            <a:off x="2560320" y="2108499"/>
            <a:ext cx="4604272" cy="4428848"/>
          </a:xfrm>
        </p:spPr>
      </p:pic>
    </p:spTree>
    <p:extLst>
      <p:ext uri="{BB962C8B-B14F-4D97-AF65-F5344CB8AC3E}">
        <p14:creationId xmlns:p14="http://schemas.microsoft.com/office/powerpoint/2010/main" val="70799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Tunnélisation</a:t>
            </a:r>
            <a:r>
              <a:rPr lang="fr-FR" dirty="0" smtClean="0"/>
              <a:t> sous pancréatique, pré mésentérique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6482" y="1606656"/>
            <a:ext cx="4760393" cy="5013747"/>
          </a:xfrm>
        </p:spPr>
      </p:pic>
    </p:spTree>
    <p:extLst>
      <p:ext uri="{BB962C8B-B14F-4D97-AF65-F5344CB8AC3E}">
        <p14:creationId xmlns:p14="http://schemas.microsoft.com/office/powerpoint/2010/main" val="72762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Section </a:t>
            </a:r>
            <a:r>
              <a:rPr lang="fr-FR" dirty="0" err="1" smtClean="0"/>
              <a:t>pancreas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567" y="1452885"/>
            <a:ext cx="6591474" cy="4904883"/>
          </a:xfrm>
        </p:spPr>
      </p:pic>
    </p:spTree>
    <p:extLst>
      <p:ext uri="{BB962C8B-B14F-4D97-AF65-F5344CB8AC3E}">
        <p14:creationId xmlns:p14="http://schemas.microsoft.com/office/powerpoint/2010/main" val="153945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Exposition lame retro portale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902" y="1270000"/>
            <a:ext cx="5321131" cy="4603675"/>
          </a:xfrm>
        </p:spPr>
      </p:pic>
    </p:spTree>
    <p:extLst>
      <p:ext uri="{BB962C8B-B14F-4D97-AF65-F5344CB8AC3E}">
        <p14:creationId xmlns:p14="http://schemas.microsoft.com/office/powerpoint/2010/main" val="167553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Exposition </a:t>
            </a:r>
            <a:r>
              <a:rPr lang="fr-FR" dirty="0" err="1" smtClean="0"/>
              <a:t>artere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627" y="1583697"/>
            <a:ext cx="5735484" cy="4841241"/>
          </a:xfrm>
        </p:spPr>
      </p:pic>
    </p:spTree>
    <p:extLst>
      <p:ext uri="{BB962C8B-B14F-4D97-AF65-F5344CB8AC3E}">
        <p14:creationId xmlns:p14="http://schemas.microsoft.com/office/powerpoint/2010/main" val="322431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Exérèse en débutant par AMS</a:t>
            </a:r>
            <a:br>
              <a:rPr lang="fr-FR" dirty="0" smtClean="0"/>
            </a:br>
            <a:r>
              <a:rPr lang="fr-FR" dirty="0" smtClean="0"/>
              <a:t>Artère first</a:t>
            </a:r>
            <a:endParaRPr lang="fr-FR" dirty="0"/>
          </a:p>
        </p:txBody>
      </p:sp>
      <p:sp>
        <p:nvSpPr>
          <p:cNvPr id="3" name="Espace réservé du contenu 2"/>
          <p:cNvSpPr>
            <a:spLocks noGrp="1"/>
          </p:cNvSpPr>
          <p:nvPr>
            <p:ph idx="1"/>
          </p:nvPr>
        </p:nvSpPr>
        <p:spPr/>
        <p:txBody>
          <a:bodyPr/>
          <a:lstStyle/>
          <a:p>
            <a:r>
              <a:rPr lang="fr-FR" dirty="0" err="1" smtClean="0"/>
              <a:t>Pesseaux</a:t>
            </a:r>
            <a:r>
              <a:rPr lang="fr-FR" dirty="0" smtClean="0"/>
              <a:t> et al 2003 et 2006</a:t>
            </a:r>
          </a:p>
          <a:p>
            <a:r>
              <a:rPr lang="fr-FR" dirty="0" smtClean="0"/>
              <a:t>Avantage:</a:t>
            </a:r>
            <a:endParaRPr lang="fr-FR" dirty="0"/>
          </a:p>
        </p:txBody>
      </p:sp>
    </p:spTree>
    <p:extLst>
      <p:ext uri="{BB962C8B-B14F-4D97-AF65-F5344CB8AC3E}">
        <p14:creationId xmlns:p14="http://schemas.microsoft.com/office/powerpoint/2010/main" val="327966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Approche postérieure +++</a:t>
            </a:r>
            <a:endParaRPr lang="fr-FR" dirty="0"/>
          </a:p>
        </p:txBody>
      </p:sp>
      <p:sp>
        <p:nvSpPr>
          <p:cNvPr id="3" name="Espace réservé du contenu 2"/>
          <p:cNvSpPr>
            <a:spLocks noGrp="1"/>
          </p:cNvSpPr>
          <p:nvPr>
            <p:ph idx="1"/>
          </p:nvPr>
        </p:nvSpPr>
        <p:spPr/>
        <p:txBody>
          <a:bodyPr>
            <a:normAutofit lnSpcReduction="10000"/>
          </a:bodyPr>
          <a:lstStyle/>
          <a:p>
            <a:r>
              <a:rPr lang="fr-FR" dirty="0"/>
              <a:t>En 2006, </a:t>
            </a:r>
            <a:r>
              <a:rPr lang="fr-FR" dirty="0" err="1"/>
              <a:t>Pessaux</a:t>
            </a:r>
            <a:r>
              <a:rPr lang="fr-FR" dirty="0"/>
              <a:t> et ses collègues12 ont publié une description technique de l'approche postérieure de la SMA. Depuis lors, il y a eu d'autres descriptions d'une approche postérieure sans modification significative13-15. La dissection commence par une </a:t>
            </a:r>
            <a:r>
              <a:rPr lang="fr-FR" dirty="0" err="1"/>
              <a:t>kocherisation</a:t>
            </a:r>
            <a:r>
              <a:rPr lang="fr-FR" dirty="0"/>
              <a:t> libérale du duodénum et une rétraction ferme de la tête pancréatique vers la gauche pour disséquer et exposer l'origine de la SMA où elle passe devant la veine rénale gauche devant l'aorte abdominale (Figure 2). La dissection de la SMA commence par l'incision du tissu conjonctif </a:t>
            </a:r>
            <a:r>
              <a:rPr lang="fr-FR" dirty="0" err="1"/>
              <a:t>périvasculaire</a:t>
            </a:r>
            <a:r>
              <a:rPr lang="fr-FR" dirty="0"/>
              <a:t> et se poursuit dans la direction caudale le long de la SMA, derrière la tête pancréatique, jusqu'à l'endroit où elle traverse le duodénum. Les pièces jointes entre le SMA et le </a:t>
            </a:r>
            <a:r>
              <a:rPr lang="fr-FR" dirty="0" err="1"/>
              <a:t>noninate</a:t>
            </a:r>
            <a:r>
              <a:rPr lang="fr-FR" dirty="0"/>
              <a:t> sont divisées pour exposer le bord latéral du PV-SMV. Les origines des artères </a:t>
            </a:r>
            <a:r>
              <a:rPr lang="fr-FR" dirty="0" err="1"/>
              <a:t>pancréato</a:t>
            </a:r>
            <a:r>
              <a:rPr lang="fr-FR" dirty="0"/>
              <a:t>-duodénales supérieures et des artères </a:t>
            </a:r>
            <a:r>
              <a:rPr lang="fr-FR" dirty="0" err="1"/>
              <a:t>pancréato</a:t>
            </a:r>
            <a:r>
              <a:rPr lang="fr-FR" dirty="0"/>
              <a:t>-duodénales inférieures (IPDA) peuvent être identifiées et ligaturées lorsqu'elles pénètrent respectivement dans la tête pancréatique et dans le processus d'</a:t>
            </a:r>
            <a:r>
              <a:rPr lang="fr-FR" dirty="0" err="1"/>
              <a:t>incontinence.Traduit</a:t>
            </a:r>
            <a:r>
              <a:rPr lang="fr-FR" dirty="0"/>
              <a:t> avec www.DeepL.com/Translator</a:t>
            </a:r>
          </a:p>
        </p:txBody>
      </p:sp>
    </p:spTree>
    <p:extLst>
      <p:ext uri="{BB962C8B-B14F-4D97-AF65-F5344CB8AC3E}">
        <p14:creationId xmlns:p14="http://schemas.microsoft.com/office/powerpoint/2010/main" val="104807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Abord postérieur</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2489" y="2200804"/>
            <a:ext cx="5087060" cy="3801005"/>
          </a:xfrm>
        </p:spPr>
      </p:pic>
    </p:spTree>
    <p:extLst>
      <p:ext uri="{BB962C8B-B14F-4D97-AF65-F5344CB8AC3E}">
        <p14:creationId xmlns:p14="http://schemas.microsoft.com/office/powerpoint/2010/main" val="407700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Abord postérieur </a:t>
            </a:r>
            <a:r>
              <a:rPr lang="fr-FR" dirty="0" err="1" smtClean="0"/>
              <a:t>apres</a:t>
            </a:r>
            <a:r>
              <a:rPr lang="fr-FR" dirty="0" smtClean="0"/>
              <a:t> Kocher</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4690" y="2160588"/>
            <a:ext cx="4342657" cy="3881437"/>
          </a:xfrm>
        </p:spPr>
      </p:pic>
    </p:spTree>
    <p:extLst>
      <p:ext uri="{BB962C8B-B14F-4D97-AF65-F5344CB8AC3E}">
        <p14:creationId xmlns:p14="http://schemas.microsoft.com/office/powerpoint/2010/main" val="351717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AMS arrière en avant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479" y="1482697"/>
            <a:ext cx="6287817" cy="4827532"/>
          </a:xfrm>
        </p:spPr>
      </p:pic>
    </p:spTree>
    <p:extLst>
      <p:ext uri="{BB962C8B-B14F-4D97-AF65-F5344CB8AC3E}">
        <p14:creationId xmlns:p14="http://schemas.microsoft.com/office/powerpoint/2010/main" val="125042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t>Rappels anatomiques</a:t>
            </a:r>
          </a:p>
          <a:p>
            <a:r>
              <a:rPr lang="fr-FR" dirty="0" smtClean="0"/>
              <a:t>Les 7 zones d’abords</a:t>
            </a:r>
          </a:p>
          <a:p>
            <a:r>
              <a:rPr lang="fr-FR" dirty="0" smtClean="0"/>
              <a:t>Les différences</a:t>
            </a:r>
          </a:p>
          <a:p>
            <a:r>
              <a:rPr lang="fr-FR" dirty="0" smtClean="0"/>
              <a:t>Autre</a:t>
            </a:r>
            <a:endParaRPr lang="fr-FR" dirty="0"/>
          </a:p>
        </p:txBody>
      </p:sp>
    </p:spTree>
    <p:extLst>
      <p:ext uri="{BB962C8B-B14F-4D97-AF65-F5344CB8AC3E}">
        <p14:creationId xmlns:p14="http://schemas.microsoft.com/office/powerpoint/2010/main" val="2457107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Pédiculisation</a:t>
            </a:r>
            <a:r>
              <a:rPr lang="fr-FR" dirty="0" smtClean="0"/>
              <a:t> de la lame retro-porte sur tronc porte avant résection vasculaire si besoin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330" y="2160588"/>
            <a:ext cx="4099378" cy="3881437"/>
          </a:xfrm>
        </p:spPr>
      </p:pic>
      <p:sp>
        <p:nvSpPr>
          <p:cNvPr id="3" name="ZoneTexte 2"/>
          <p:cNvSpPr txBox="1"/>
          <p:nvPr/>
        </p:nvSpPr>
        <p:spPr>
          <a:xfrm>
            <a:off x="555171" y="2343150"/>
            <a:ext cx="3216729" cy="4662815"/>
          </a:xfrm>
          <a:prstGeom prst="rect">
            <a:avLst/>
          </a:prstGeom>
          <a:noFill/>
        </p:spPr>
        <p:txBody>
          <a:bodyPr wrap="square" rtlCol="0">
            <a:spAutoFit/>
          </a:bodyPr>
          <a:lstStyle/>
          <a:p>
            <a:r>
              <a:rPr lang="fr-FR" sz="1100" dirty="0"/>
              <a:t>L'exérèse « d'arrière en avant » ou « abord premier de l'AMS » consiste à sectionner en premier la lame </a:t>
            </a:r>
            <a:r>
              <a:rPr lang="fr-FR" sz="1100" dirty="0" err="1"/>
              <a:t>rétroportale</a:t>
            </a:r>
            <a:r>
              <a:rPr lang="fr-FR" sz="1100" dirty="0"/>
              <a:t> au contact de l'AMS[18, 19]. Cette technique a deux indications :</a:t>
            </a:r>
          </a:p>
          <a:p>
            <a:endParaRPr lang="fr-FR" sz="1100" dirty="0"/>
          </a:p>
          <a:p>
            <a:r>
              <a:rPr lang="fr-FR" sz="1100" dirty="0"/>
              <a:t>•</a:t>
            </a:r>
          </a:p>
          <a:p>
            <a:r>
              <a:rPr lang="fr-FR" sz="1100" dirty="0"/>
              <a:t>elle permet de s'assurer de la </a:t>
            </a:r>
            <a:r>
              <a:rPr lang="fr-FR" sz="1100" dirty="0" err="1"/>
              <a:t>résécabilité</a:t>
            </a:r>
            <a:r>
              <a:rPr lang="fr-FR" sz="1100" dirty="0"/>
              <a:t> à ce niveau avant les « points de non-retour » ;</a:t>
            </a:r>
          </a:p>
          <a:p>
            <a:r>
              <a:rPr lang="fr-FR" sz="1100" dirty="0"/>
              <a:t>•</a:t>
            </a:r>
          </a:p>
          <a:p>
            <a:r>
              <a:rPr lang="fr-FR" sz="1100" dirty="0"/>
              <a:t>en cas d'extension tumorale à l'axe veineux </a:t>
            </a:r>
            <a:r>
              <a:rPr lang="fr-FR" sz="1100" dirty="0" err="1"/>
              <a:t>mésentéricoporte</a:t>
            </a:r>
            <a:r>
              <a:rPr lang="fr-FR" sz="1100" dirty="0"/>
              <a:t>, elle facilite l'exérèse en monobloc, en terminant l'exérèse par le geste veineux, après avoir « </a:t>
            </a:r>
            <a:r>
              <a:rPr lang="fr-FR" sz="1100" dirty="0" err="1"/>
              <a:t>pédiculisé</a:t>
            </a:r>
            <a:r>
              <a:rPr lang="fr-FR" sz="1100" dirty="0"/>
              <a:t> » la tête du pancréas sur la zone d'adhérence veineuse</a:t>
            </a:r>
            <a:r>
              <a:rPr lang="fr-FR" sz="1100" dirty="0" smtClean="0"/>
              <a:t>.</a:t>
            </a:r>
          </a:p>
          <a:p>
            <a:endParaRPr lang="fr-FR" sz="1100" dirty="0" smtClean="0"/>
          </a:p>
          <a:p>
            <a:r>
              <a:rPr lang="fr-FR" sz="1100" dirty="0" smtClean="0"/>
              <a:t>et </a:t>
            </a:r>
            <a:r>
              <a:rPr lang="fr-FR" sz="1100" dirty="0"/>
              <a:t>facilite également la résection en bloc.</a:t>
            </a:r>
          </a:p>
          <a:p>
            <a:r>
              <a:rPr lang="fr-FR" sz="1100" dirty="0"/>
              <a:t>de la veine porte (PV)/SMV s'ils sont impliqués[1]. C'est</a:t>
            </a:r>
          </a:p>
          <a:p>
            <a:r>
              <a:rPr lang="fr-FR" sz="1100" dirty="0"/>
              <a:t>L'inconvénient est qu'il est difficile à réaliser chez les patients.</a:t>
            </a:r>
          </a:p>
          <a:p>
            <a:r>
              <a:rPr lang="fr-FR" sz="1100" dirty="0"/>
              <a:t>présentant une inflammation et des adhérences </a:t>
            </a:r>
            <a:r>
              <a:rPr lang="fr-FR" sz="1100" dirty="0" err="1"/>
              <a:t>péripancréatiques</a:t>
            </a:r>
            <a:r>
              <a:rPr lang="fr-FR" sz="1100" dirty="0"/>
              <a:t> autour de la tête pancréatique[9], ainsi que chez les patients obèses[14].</a:t>
            </a:r>
          </a:p>
          <a:p>
            <a:endParaRPr lang="fr-FR" sz="1100" dirty="0"/>
          </a:p>
          <a:p>
            <a:endParaRPr lang="fr-FR" sz="1100" dirty="0"/>
          </a:p>
        </p:txBody>
      </p:sp>
    </p:spTree>
    <p:extLst>
      <p:ext uri="{BB962C8B-B14F-4D97-AF65-F5344CB8AC3E}">
        <p14:creationId xmlns:p14="http://schemas.microsoft.com/office/powerpoint/2010/main" val="68695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Approche </a:t>
            </a:r>
            <a:r>
              <a:rPr lang="fr-FR" dirty="0" err="1" smtClean="0"/>
              <a:t>uncinus</a:t>
            </a:r>
            <a:r>
              <a:rPr lang="fr-FR" dirty="0" smtClean="0"/>
              <a:t> médiale- right (R) = </a:t>
            </a:r>
            <a:r>
              <a:rPr lang="fr-FR" dirty="0" err="1" smtClean="0"/>
              <a:t>dudu</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En 2007, </a:t>
            </a:r>
            <a:r>
              <a:rPr lang="fr-FR" dirty="0" err="1"/>
              <a:t>Shukla</a:t>
            </a:r>
            <a:r>
              <a:rPr lang="fr-FR" dirty="0"/>
              <a:t> et ses collègues22 ont publié une version modifiée de la DP impliquant la division du ligament de </a:t>
            </a:r>
            <a:r>
              <a:rPr lang="fr-FR" dirty="0" err="1"/>
              <a:t>Treitz</a:t>
            </a:r>
            <a:r>
              <a:rPr lang="fr-FR" dirty="0"/>
              <a:t> et la translocation du jéjunum proximal avec son mésentère intact dans le compartiment </a:t>
            </a:r>
            <a:r>
              <a:rPr lang="fr-FR" dirty="0" err="1"/>
              <a:t>supracolique</a:t>
            </a:r>
            <a:r>
              <a:rPr lang="fr-FR" dirty="0"/>
              <a:t>, en le passant vers la droite sous les vaisseaux mésentériques supérieurs. On pense que cela facilite l'alignement du processus </a:t>
            </a:r>
            <a:r>
              <a:rPr lang="fr-FR" dirty="0" err="1"/>
              <a:t>sansinate</a:t>
            </a:r>
            <a:r>
              <a:rPr lang="fr-FR" dirty="0"/>
              <a:t> avec le mésentère jéjunal, ce qui permet une dissection complète de la SMV et de la SMA. Bien que la description ne traite pas spécifiquement de l'approche de la ZGS en premier lieu, elle permet de le faire. En 2010, </a:t>
            </a:r>
            <a:r>
              <a:rPr lang="fr-FR" dirty="0" err="1"/>
              <a:t>Hackert</a:t>
            </a:r>
            <a:r>
              <a:rPr lang="fr-FR" dirty="0"/>
              <a:t> et ses collègues18 ont décrit une approche médiane ou " non classée en premier " dans le but d'une dissection précoce de la ZGS. Comme pour l'approche postérieure, une </a:t>
            </a:r>
            <a:r>
              <a:rPr lang="fr-FR" dirty="0" err="1"/>
              <a:t>kocherisation</a:t>
            </a:r>
            <a:r>
              <a:rPr lang="fr-FR" dirty="0"/>
              <a:t> initiale prolongée est effectuée sur le ligament du </a:t>
            </a:r>
            <a:r>
              <a:rPr lang="fr-FR" dirty="0" err="1"/>
              <a:t>Trietz</a:t>
            </a:r>
            <a:r>
              <a:rPr lang="fr-FR" dirty="0"/>
              <a:t> et l'aorte. La manœuvre Cattell-</a:t>
            </a:r>
            <a:r>
              <a:rPr lang="fr-FR" dirty="0" err="1"/>
              <a:t>Braasch</a:t>
            </a:r>
            <a:r>
              <a:rPr lang="fr-FR" dirty="0"/>
              <a:t>, qui consiste à dissection le long de la ligne blanche droite de </a:t>
            </a:r>
            <a:r>
              <a:rPr lang="fr-FR" dirty="0" err="1"/>
              <a:t>Toldt</a:t>
            </a:r>
            <a:r>
              <a:rPr lang="fr-FR" dirty="0"/>
              <a:t>, puis à travers la racine mésentérique de l'intestin grêle, permet au côlon et à l'intestin grêle de bien se rétracter vers la gauche, facilitant l'exposition du SMV lorsqu'il passe sur la troisième partie du duodénum. Le pancréas est disséqué sans la SMV, ce qui nécessite souvent la division de deux ou trois affluents veineux. La flexion du </a:t>
            </a:r>
            <a:r>
              <a:rPr lang="fr-FR" dirty="0" err="1"/>
              <a:t>duodéno</a:t>
            </a:r>
            <a:r>
              <a:rPr lang="fr-FR" dirty="0"/>
              <a:t>-jéjunal (DJ) est alors mobilisée, et le jéjunum proximal est transposé dans l'abdomen droit en le passant derrière les vaisseaux mésentériques supérieurs. Bien que la division du jéjunum ne soit pas toujours nécessaire, l'exposition ultérieure de la SMA et de la SMV en est facilitée. Avec le côlon droit et l'intestin grêle rétractés vers la gauche, qui soulève et fait tourner la SMV vers le haut et vers la gauche, ainsi que la rétraction des troisième et quatrième parties du duodénum vers la droite, le SMA est tourné en vue sous la SMV. Il est alors possible de disséquer l'aspect médial de la SMA. Ceci se fait dans une direction céphalique sous le col du pancréas, jusqu'à l'aorte, en rencontrant et en divisant l'IPDA en cours de route (Fig. 3). L'approche </a:t>
            </a:r>
            <a:r>
              <a:rPr lang="fr-FR" dirty="0" err="1"/>
              <a:t>noninate</a:t>
            </a:r>
            <a:r>
              <a:rPr lang="fr-FR" dirty="0"/>
              <a:t> médiale permet une excellente exposition du SMA, du tissu </a:t>
            </a:r>
            <a:r>
              <a:rPr lang="fr-FR" dirty="0" err="1"/>
              <a:t>rétropéritonéal</a:t>
            </a:r>
            <a:r>
              <a:rPr lang="fr-FR" dirty="0"/>
              <a:t> et para-aortique et, à partir de la distale, la dissection est sûre et précise. Il semble le plus utile pour les tumeurs volumineuses qui apparaissent dans la partie supérieure de la tête </a:t>
            </a:r>
            <a:r>
              <a:rPr lang="fr-FR" dirty="0" err="1"/>
              <a:t>pancréatique.Traduit</a:t>
            </a:r>
            <a:r>
              <a:rPr lang="fr-FR" dirty="0"/>
              <a:t> avec www.DeepL.com/Translator</a:t>
            </a:r>
          </a:p>
        </p:txBody>
      </p:sp>
    </p:spTree>
    <p:extLst>
      <p:ext uri="{BB962C8B-B14F-4D97-AF65-F5344CB8AC3E}">
        <p14:creationId xmlns:p14="http://schemas.microsoft.com/office/powerpoint/2010/main" val="1771644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Approche </a:t>
            </a:r>
            <a:r>
              <a:rPr lang="fr-FR" dirty="0" err="1" smtClean="0"/>
              <a:t>uncinus</a:t>
            </a:r>
            <a:r>
              <a:rPr lang="fr-FR" dirty="0" smtClean="0"/>
              <a:t> médiale - droite</a:t>
            </a:r>
            <a:endParaRPr lang="fr-FR" dirty="0"/>
          </a:p>
        </p:txBody>
      </p:sp>
      <p:sp>
        <p:nvSpPr>
          <p:cNvPr id="4" name="Espace réservé du contenu 3"/>
          <p:cNvSpPr>
            <a:spLocks noGrp="1"/>
          </p:cNvSpPr>
          <p:nvPr>
            <p:ph idx="1"/>
          </p:nvPr>
        </p:nvSpPr>
        <p:spPr/>
        <p:txBody>
          <a:bodyPr/>
          <a:lstStyle/>
          <a:p>
            <a:r>
              <a:rPr lang="fr-FR" dirty="0" err="1"/>
              <a:t>Medial</a:t>
            </a:r>
            <a:r>
              <a:rPr lang="fr-FR" dirty="0"/>
              <a:t> </a:t>
            </a:r>
            <a:r>
              <a:rPr lang="fr-FR" dirty="0" err="1"/>
              <a:t>uncinate</a:t>
            </a:r>
            <a:r>
              <a:rPr lang="fr-FR" dirty="0"/>
              <a:t> </a:t>
            </a:r>
            <a:r>
              <a:rPr lang="fr-FR" dirty="0" err="1"/>
              <a:t>approach</a:t>
            </a:r>
            <a:r>
              <a:rPr lang="fr-FR" dirty="0"/>
              <a:t>, </a:t>
            </a:r>
            <a:r>
              <a:rPr lang="fr-FR" dirty="0" err="1"/>
              <a:t>demonstrating</a:t>
            </a:r>
            <a:r>
              <a:rPr lang="fr-FR" dirty="0"/>
              <a:t> the </a:t>
            </a:r>
            <a:r>
              <a:rPr lang="fr-FR" dirty="0" err="1"/>
              <a:t>uncinate</a:t>
            </a:r>
            <a:r>
              <a:rPr lang="fr-FR" dirty="0"/>
              <a:t> </a:t>
            </a:r>
            <a:r>
              <a:rPr lang="fr-FR" dirty="0" err="1"/>
              <a:t>process</a:t>
            </a:r>
            <a:r>
              <a:rPr lang="fr-FR" dirty="0"/>
              <a:t> (UP), </a:t>
            </a:r>
            <a:r>
              <a:rPr lang="fr-FR" dirty="0" err="1"/>
              <a:t>inferior</a:t>
            </a:r>
            <a:r>
              <a:rPr lang="fr-FR" dirty="0"/>
              <a:t> </a:t>
            </a:r>
            <a:r>
              <a:rPr lang="fr-FR" dirty="0" err="1"/>
              <a:t>pancreatoduodenal</a:t>
            </a:r>
            <a:r>
              <a:rPr lang="fr-FR" dirty="0"/>
              <a:t> </a:t>
            </a:r>
            <a:r>
              <a:rPr lang="fr-FR" dirty="0" err="1"/>
              <a:t>artery</a:t>
            </a:r>
            <a:r>
              <a:rPr lang="fr-FR" dirty="0"/>
              <a:t> (IPDA) and </a:t>
            </a:r>
            <a:r>
              <a:rPr lang="fr-FR" dirty="0" err="1"/>
              <a:t>vein</a:t>
            </a:r>
            <a:r>
              <a:rPr lang="fr-FR" dirty="0"/>
              <a:t> (IPDV), </a:t>
            </a:r>
            <a:r>
              <a:rPr lang="fr-FR" dirty="0" err="1"/>
              <a:t>superior</a:t>
            </a:r>
            <a:r>
              <a:rPr lang="fr-FR" dirty="0"/>
              <a:t> </a:t>
            </a:r>
            <a:r>
              <a:rPr lang="fr-FR" dirty="0" err="1"/>
              <a:t>mesenteric</a:t>
            </a:r>
            <a:r>
              <a:rPr lang="fr-FR" dirty="0"/>
              <a:t> </a:t>
            </a:r>
            <a:r>
              <a:rPr lang="fr-FR" dirty="0" err="1"/>
              <a:t>artery</a:t>
            </a:r>
            <a:r>
              <a:rPr lang="fr-FR" dirty="0"/>
              <a:t> (SMA) and </a:t>
            </a:r>
            <a:r>
              <a:rPr lang="fr-FR" dirty="0" err="1"/>
              <a:t>vein</a:t>
            </a:r>
            <a:r>
              <a:rPr lang="fr-FR" dirty="0"/>
              <a:t> (SMV) </a:t>
            </a:r>
            <a:r>
              <a:rPr lang="fr-FR" dirty="0" err="1"/>
              <a:t>after</a:t>
            </a:r>
            <a:r>
              <a:rPr lang="fr-FR" dirty="0"/>
              <a:t> </a:t>
            </a:r>
            <a:r>
              <a:rPr lang="fr-FR" dirty="0" err="1"/>
              <a:t>kocherization</a:t>
            </a:r>
            <a:r>
              <a:rPr lang="fr-FR" dirty="0"/>
              <a:t> and </a:t>
            </a:r>
            <a:r>
              <a:rPr lang="fr-FR" dirty="0" err="1"/>
              <a:t>mobilization</a:t>
            </a:r>
            <a:r>
              <a:rPr lang="fr-FR" dirty="0"/>
              <a:t> of the </a:t>
            </a:r>
            <a:r>
              <a:rPr lang="fr-FR" dirty="0" err="1"/>
              <a:t>duodenojejunal</a:t>
            </a:r>
            <a:r>
              <a:rPr lang="fr-FR" dirty="0"/>
              <a:t> flexure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161" y="1612485"/>
            <a:ext cx="5010849" cy="4601217"/>
          </a:xfrm>
          <a:prstGeom prst="rect">
            <a:avLst/>
          </a:prstGeom>
        </p:spPr>
      </p:pic>
    </p:spTree>
    <p:extLst>
      <p:ext uri="{BB962C8B-B14F-4D97-AF65-F5344CB8AC3E}">
        <p14:creationId xmlns:p14="http://schemas.microsoft.com/office/powerpoint/2010/main" val="6899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Abord médial ou infra colique</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a:t>Approche </a:t>
            </a:r>
            <a:r>
              <a:rPr lang="fr-FR" dirty="0" err="1"/>
              <a:t>infracolaire</a:t>
            </a:r>
            <a:r>
              <a:rPr lang="fr-FR" dirty="0"/>
              <a:t> inférieure (approche mésentérique)</a:t>
            </a:r>
          </a:p>
          <a:p>
            <a:r>
              <a:rPr lang="fr-FR" dirty="0"/>
              <a:t>En 1993, </a:t>
            </a:r>
            <a:r>
              <a:rPr lang="fr-FR" dirty="0" err="1"/>
              <a:t>Nakao</a:t>
            </a:r>
            <a:r>
              <a:rPr lang="fr-FR" dirty="0"/>
              <a:t> et Takagi24 ont rapporté une série de cas de " pancréatectomie isolée ", dans laquelle ils ont utilisé un cathéter pour dériver le sang SMV vers le PV intrahépatique ou la circulation systémique. Ils ont préconisé d'approcher la SMV-SMA à la base du </a:t>
            </a:r>
            <a:r>
              <a:rPr lang="fr-FR" dirty="0" err="1"/>
              <a:t>mésocôlon</a:t>
            </a:r>
            <a:r>
              <a:rPr lang="fr-FR" dirty="0"/>
              <a:t> transversal avant la mobilisation de la tête du pancréas, et ont appelé cette procédure " approche mésentérique ". Il permet une division précoce de l'IPDA et la dissection de la bordure latérale droite de la SMA. L'approche mésentérique et les techniques similaires, avec ou sans cathéter de dérivation, sont devenues populaires au Japon. Certains chirurgiens, dont l'un des auteurs actuels (K.T.), divisent régulièrement l'artère colique moyenne à son origine pour faire une large ouverture à la base du </a:t>
            </a:r>
            <a:r>
              <a:rPr lang="fr-FR" dirty="0" err="1"/>
              <a:t>mésocôlon</a:t>
            </a:r>
            <a:r>
              <a:rPr lang="fr-FR" dirty="0"/>
              <a:t> transversal pour une meilleure exposition.</a:t>
            </a:r>
          </a:p>
          <a:p>
            <a:endParaRPr lang="fr-FR" dirty="0"/>
          </a:p>
          <a:p>
            <a:r>
              <a:rPr lang="fr-FR" dirty="0"/>
              <a:t>En 2010, </a:t>
            </a:r>
            <a:r>
              <a:rPr lang="fr-FR" dirty="0" err="1"/>
              <a:t>Weitz</a:t>
            </a:r>
            <a:r>
              <a:rPr lang="fr-FR" dirty="0"/>
              <a:t> et ses collaborateurs19 ont inventé l'expression " voie d'abord artérielle " et décrit l'approche inférieure de la SMA à partir du compartiment </a:t>
            </a:r>
            <a:r>
              <a:rPr lang="fr-FR" dirty="0" err="1"/>
              <a:t>infracolaire</a:t>
            </a:r>
            <a:r>
              <a:rPr lang="fr-FR" dirty="0"/>
              <a:t>, à la base du </a:t>
            </a:r>
            <a:r>
              <a:rPr lang="fr-FR" dirty="0" err="1"/>
              <a:t>mésocôlon</a:t>
            </a:r>
            <a:r>
              <a:rPr lang="fr-FR" dirty="0"/>
              <a:t> transverse. Le péritoine est divisé sur le SMA palpable, et cette dissection est facilitée en mobilisant d'abord la flexion DJ et en divisant la veine mésentérique inférieure. Le SMA est exposé, avec le SMV à droite. L'artère colique moyenne est identifiée à partir de la SMA et s'étendant antérieurement à l'intérieur du </a:t>
            </a:r>
            <a:r>
              <a:rPr lang="fr-FR" dirty="0" err="1"/>
              <a:t>mésocôlon</a:t>
            </a:r>
            <a:r>
              <a:rPr lang="fr-FR" dirty="0"/>
              <a:t> transversal (Fig. 4). L'IPDA est identifiée sur l'aspect droit de la SMA lorsqu'elle entre dans le processus de </a:t>
            </a:r>
            <a:r>
              <a:rPr lang="fr-FR" dirty="0" err="1"/>
              <a:t>désincinération</a:t>
            </a:r>
            <a:r>
              <a:rPr lang="fr-FR" dirty="0"/>
              <a:t> sous la SMV. L'IPDA est divisée et la dissection se poursuit vers le haut et le long de la face interne antérieure et droite de la SMA jusqu'à son origine, sous le col du pancréas et la veine splénique. Cette approche expose le SMA dans le compartiment </a:t>
            </a:r>
            <a:r>
              <a:rPr lang="fr-FR" dirty="0" err="1"/>
              <a:t>infracolaire</a:t>
            </a:r>
            <a:r>
              <a:rPr lang="fr-FR" dirty="0"/>
              <a:t> à la racine du mésentère. Les termes " approche </a:t>
            </a:r>
            <a:r>
              <a:rPr lang="fr-FR" dirty="0" err="1"/>
              <a:t>infracolaire</a:t>
            </a:r>
            <a:r>
              <a:rPr lang="fr-FR" dirty="0"/>
              <a:t> inférieure " et " approche mésentérique " sont essentiellement synonymes. Ces procédures permettent une détermination précoce de l'implication de la SMA, ne nécessitent pas la manipulation de la tête pancréatique et de la tumeur, et facilitent la ligature précoce de l'IPDA. Il n'existe cependant pas d'essais randomisés confirmant ces avantages ou définissant la situation dans laquelle la technique est la mieux appliquée. Il semblerait que cette approche soit la plus utile pour les tumeurs qui surviennent lors du processus non cicatriciel.</a:t>
            </a:r>
          </a:p>
        </p:txBody>
      </p:sp>
    </p:spTree>
    <p:extLst>
      <p:ext uri="{BB962C8B-B14F-4D97-AF65-F5344CB8AC3E}">
        <p14:creationId xmlns:p14="http://schemas.microsoft.com/office/powerpoint/2010/main" val="56774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Abord médial ou infra colique</a:t>
            </a:r>
            <a:endParaRPr lang="fr-FR" dirty="0"/>
          </a:p>
        </p:txBody>
      </p:sp>
      <p:sp>
        <p:nvSpPr>
          <p:cNvPr id="3" name="Espace réservé du contenu 2"/>
          <p:cNvSpPr>
            <a:spLocks noGrp="1"/>
          </p:cNvSpPr>
          <p:nvPr>
            <p:ph idx="1"/>
          </p:nvPr>
        </p:nvSpPr>
        <p:spPr/>
        <p:txBody>
          <a:bodyPr>
            <a:normAutofit/>
          </a:bodyPr>
          <a:lstStyle/>
          <a:p>
            <a:r>
              <a:rPr lang="fr-FR" dirty="0" err="1"/>
              <a:t>Inferior</a:t>
            </a:r>
            <a:r>
              <a:rPr lang="fr-FR" dirty="0"/>
              <a:t> </a:t>
            </a:r>
            <a:r>
              <a:rPr lang="fr-FR" dirty="0" err="1"/>
              <a:t>infracolic</a:t>
            </a:r>
            <a:r>
              <a:rPr lang="fr-FR" dirty="0"/>
              <a:t> </a:t>
            </a:r>
            <a:r>
              <a:rPr lang="fr-FR" dirty="0" err="1"/>
              <a:t>approach</a:t>
            </a:r>
            <a:r>
              <a:rPr lang="fr-FR" dirty="0"/>
              <a:t> (</a:t>
            </a:r>
            <a:r>
              <a:rPr lang="fr-FR" dirty="0" err="1"/>
              <a:t>mesenteric</a:t>
            </a:r>
            <a:r>
              <a:rPr lang="fr-FR" dirty="0"/>
              <a:t> </a:t>
            </a:r>
            <a:r>
              <a:rPr lang="fr-FR" dirty="0" err="1"/>
              <a:t>approach</a:t>
            </a:r>
            <a:r>
              <a:rPr lang="fr-FR" dirty="0"/>
              <a:t>) </a:t>
            </a:r>
            <a:r>
              <a:rPr lang="fr-FR" dirty="0" err="1"/>
              <a:t>exposing</a:t>
            </a:r>
            <a:r>
              <a:rPr lang="fr-FR" dirty="0"/>
              <a:t> the </a:t>
            </a:r>
            <a:r>
              <a:rPr lang="fr-FR" dirty="0" err="1"/>
              <a:t>superior</a:t>
            </a:r>
            <a:r>
              <a:rPr lang="fr-FR" dirty="0"/>
              <a:t> </a:t>
            </a:r>
            <a:r>
              <a:rPr lang="fr-FR" dirty="0" err="1"/>
              <a:t>mesenteric</a:t>
            </a:r>
            <a:r>
              <a:rPr lang="fr-FR" dirty="0"/>
              <a:t> </a:t>
            </a:r>
            <a:r>
              <a:rPr lang="fr-FR" dirty="0" err="1"/>
              <a:t>artery</a:t>
            </a:r>
            <a:r>
              <a:rPr lang="fr-FR" dirty="0"/>
              <a:t> (SMA) and </a:t>
            </a:r>
            <a:r>
              <a:rPr lang="fr-FR" dirty="0" err="1"/>
              <a:t>vein</a:t>
            </a:r>
            <a:r>
              <a:rPr lang="fr-FR" dirty="0"/>
              <a:t> (SMV) and branches </a:t>
            </a:r>
            <a:r>
              <a:rPr lang="fr-FR" dirty="0" err="1"/>
              <a:t>after</a:t>
            </a:r>
            <a:r>
              <a:rPr lang="fr-FR" dirty="0"/>
              <a:t> </a:t>
            </a:r>
            <a:r>
              <a:rPr lang="fr-FR" dirty="0" err="1"/>
              <a:t>dividing</a:t>
            </a:r>
            <a:r>
              <a:rPr lang="fr-FR" dirty="0"/>
              <a:t> the </a:t>
            </a:r>
            <a:r>
              <a:rPr lang="fr-FR" dirty="0" err="1"/>
              <a:t>peritoneum</a:t>
            </a:r>
            <a:r>
              <a:rPr lang="fr-FR" dirty="0"/>
              <a:t> to the right of the </a:t>
            </a:r>
            <a:r>
              <a:rPr lang="fr-FR" dirty="0" err="1"/>
              <a:t>duodenojejunal</a:t>
            </a:r>
            <a:r>
              <a:rPr lang="fr-FR" dirty="0"/>
              <a:t> flexure (DJF) in the transverse </a:t>
            </a:r>
            <a:r>
              <a:rPr lang="fr-FR" dirty="0" err="1"/>
              <a:t>mesocolon</a:t>
            </a:r>
            <a:r>
              <a:rPr lang="fr-FR" dirty="0"/>
              <a:t>. P, </a:t>
            </a:r>
            <a:r>
              <a:rPr lang="fr-FR" dirty="0" err="1"/>
              <a:t>pancreas</a:t>
            </a:r>
            <a:r>
              <a:rPr lang="fr-FR" dirty="0"/>
              <a:t>; SV, </a:t>
            </a:r>
            <a:r>
              <a:rPr lang="fr-FR" dirty="0" err="1"/>
              <a:t>splenic</a:t>
            </a:r>
            <a:r>
              <a:rPr lang="fr-FR" dirty="0"/>
              <a:t> </a:t>
            </a:r>
            <a:r>
              <a:rPr lang="fr-FR" dirty="0" err="1"/>
              <a:t>vein</a:t>
            </a:r>
            <a:r>
              <a:rPr lang="fr-FR" dirty="0"/>
              <a:t>; MCV, middle </a:t>
            </a:r>
            <a:r>
              <a:rPr lang="fr-FR" dirty="0" err="1"/>
              <a:t>colic</a:t>
            </a:r>
            <a:r>
              <a:rPr lang="fr-FR" dirty="0"/>
              <a:t> </a:t>
            </a:r>
            <a:r>
              <a:rPr lang="fr-FR" dirty="0" err="1"/>
              <a:t>vein</a:t>
            </a:r>
            <a:r>
              <a:rPr lang="fr-FR" dirty="0"/>
              <a:t>; IPDA, </a:t>
            </a:r>
            <a:r>
              <a:rPr lang="fr-FR" dirty="0" err="1"/>
              <a:t>inferior</a:t>
            </a:r>
            <a:r>
              <a:rPr lang="fr-FR" dirty="0"/>
              <a:t> </a:t>
            </a:r>
            <a:r>
              <a:rPr lang="fr-FR" dirty="0" err="1"/>
              <a:t>pancreatoduodenal</a:t>
            </a:r>
            <a:r>
              <a:rPr lang="fr-FR" dirty="0"/>
              <a:t> </a:t>
            </a:r>
            <a:r>
              <a:rPr lang="fr-FR" dirty="0" err="1"/>
              <a:t>artery</a:t>
            </a:r>
            <a:r>
              <a:rPr lang="fr-FR" dirty="0"/>
              <a:t>; MCA, middle </a:t>
            </a:r>
            <a:r>
              <a:rPr lang="fr-FR" dirty="0" err="1"/>
              <a:t>colic</a:t>
            </a:r>
            <a:r>
              <a:rPr lang="fr-FR" dirty="0"/>
              <a:t> </a:t>
            </a:r>
            <a:r>
              <a:rPr lang="fr-FR" dirty="0" err="1"/>
              <a:t>artery</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953" y="1440145"/>
            <a:ext cx="5020376" cy="4601217"/>
          </a:xfrm>
          <a:prstGeom prst="rect">
            <a:avLst/>
          </a:prstGeom>
        </p:spPr>
      </p:pic>
    </p:spTree>
    <p:extLst>
      <p:ext uri="{BB962C8B-B14F-4D97-AF65-F5344CB8AC3E}">
        <p14:creationId xmlns:p14="http://schemas.microsoft.com/office/powerpoint/2010/main" val="210574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Abord AMS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1963" y="1452880"/>
            <a:ext cx="5380059" cy="4676890"/>
          </a:xfrm>
        </p:spPr>
      </p:pic>
    </p:spTree>
    <p:extLst>
      <p:ext uri="{BB962C8B-B14F-4D97-AF65-F5344CB8AC3E}">
        <p14:creationId xmlns:p14="http://schemas.microsoft.com/office/powerpoint/2010/main" val="3859971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Left</a:t>
            </a:r>
            <a:r>
              <a:rPr lang="fr-FR" dirty="0" smtClean="0"/>
              <a:t> </a:t>
            </a:r>
            <a:r>
              <a:rPr lang="fr-FR" dirty="0" err="1" smtClean="0"/>
              <a:t>postetrior</a:t>
            </a:r>
            <a:r>
              <a:rPr lang="fr-FR" dirty="0" smtClean="0"/>
              <a:t> </a:t>
            </a:r>
            <a:r>
              <a:rPr lang="fr-FR" dirty="0" err="1" smtClean="0"/>
              <a:t>approach</a:t>
            </a:r>
            <a:r>
              <a:rPr lang="fr-FR" dirty="0" smtClean="0"/>
              <a:t> = ouverture </a:t>
            </a:r>
            <a:r>
              <a:rPr lang="fr-FR" dirty="0" err="1" smtClean="0"/>
              <a:t>treitz</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En 2011, </a:t>
            </a:r>
            <a:r>
              <a:rPr lang="fr-FR" dirty="0" err="1"/>
              <a:t>Kurosaki</a:t>
            </a:r>
            <a:r>
              <a:rPr lang="fr-FR" dirty="0"/>
              <a:t> et ses collègues20 ont décrit l'approche postérieure gauche du pédicule vasculaire mésentérique supérieur. Bien que cela ne soit pas strictement nécessaire, l'origine de la SMA a été identifiée en </a:t>
            </a:r>
            <a:r>
              <a:rPr lang="fr-FR" dirty="0" err="1"/>
              <a:t>kocherisant</a:t>
            </a:r>
            <a:r>
              <a:rPr lang="fr-FR" dirty="0"/>
              <a:t> d'abord le duodénum, comme pour l'abord postérieur. En tirant le jéjunum proximal vers la gauche, les première et deuxième artères jéjunales sont divisées à leur origine sur le SMA (Fig. 5). Une traction supplémentaire sur le jéjunum proximal produit une rotation dans le sens inverse des aiguilles d'une montre de la SMA qui permet l'identification et la division de l'IPDA, provenant de la surface postérieure de la SMA. Cette manœuvre permet de dégager les parties postérieure et droite du SMA. Avec le SMA libéré et rétracté vers la droite, et avec le jéjunum proximal toujours rétracté vers la gauche, la SMV apparaît sous le SMA et la première branche jéjunale de la SMV est séparée. La SMV est ensuite </a:t>
            </a:r>
            <a:r>
              <a:rPr lang="fr-FR" dirty="0" err="1"/>
              <a:t>squelettée</a:t>
            </a:r>
            <a:r>
              <a:rPr lang="fr-FR" dirty="0"/>
              <a:t> jusqu'à sa confluence avec la veine splénique. Ceci libère le pédicule mésentérique supérieur du processus d'incision et du mésentère du jéjunum proximal. Le jéjunum est ensuite divisé et le duodénum transposé vers la droite, ce qui permet l'exposition et la division du tissu conjonctif restant où il se fixe au pédicule mésentérique supérieur.</a:t>
            </a:r>
          </a:p>
        </p:txBody>
      </p:sp>
    </p:spTree>
    <p:extLst>
      <p:ext uri="{BB962C8B-B14F-4D97-AF65-F5344CB8AC3E}">
        <p14:creationId xmlns:p14="http://schemas.microsoft.com/office/powerpoint/2010/main" val="1661821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Libération angle </a:t>
            </a:r>
            <a:r>
              <a:rPr lang="fr-FR" dirty="0" err="1" smtClean="0"/>
              <a:t>treitz</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1045" y="1270000"/>
            <a:ext cx="4270371" cy="4967271"/>
          </a:xfrm>
        </p:spPr>
      </p:pic>
    </p:spTree>
    <p:extLst>
      <p:ext uri="{BB962C8B-B14F-4D97-AF65-F5344CB8AC3E}">
        <p14:creationId xmlns:p14="http://schemas.microsoft.com/office/powerpoint/2010/main" val="1993951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Abord AMS par la gauche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052" y="1661331"/>
            <a:ext cx="6675094" cy="3394763"/>
          </a:xfrm>
        </p:spPr>
      </p:pic>
    </p:spTree>
    <p:extLst>
      <p:ext uri="{BB962C8B-B14F-4D97-AF65-F5344CB8AC3E}">
        <p14:creationId xmlns:p14="http://schemas.microsoft.com/office/powerpoint/2010/main" val="4067268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Left</a:t>
            </a:r>
            <a:r>
              <a:rPr lang="fr-FR" dirty="0" smtClean="0"/>
              <a:t> </a:t>
            </a:r>
            <a:r>
              <a:rPr lang="fr-FR" dirty="0" err="1" smtClean="0"/>
              <a:t>posterior</a:t>
            </a:r>
            <a:r>
              <a:rPr lang="fr-FR" dirty="0" smtClean="0"/>
              <a:t> </a:t>
            </a:r>
            <a:r>
              <a:rPr lang="fr-FR" dirty="0" err="1" smtClean="0"/>
              <a:t>approach</a:t>
            </a:r>
            <a:endParaRPr lang="fr-FR" dirty="0"/>
          </a:p>
        </p:txBody>
      </p:sp>
      <p:sp>
        <p:nvSpPr>
          <p:cNvPr id="3" name="Espace réservé du contenu 2"/>
          <p:cNvSpPr>
            <a:spLocks noGrp="1"/>
          </p:cNvSpPr>
          <p:nvPr>
            <p:ph idx="1"/>
          </p:nvPr>
        </p:nvSpPr>
        <p:spPr/>
        <p:txBody>
          <a:bodyPr>
            <a:normAutofit/>
          </a:bodyPr>
          <a:lstStyle/>
          <a:p>
            <a:r>
              <a:rPr lang="en-US" dirty="0"/>
              <a:t>Left posterior approach, exposing the first and second </a:t>
            </a:r>
            <a:r>
              <a:rPr lang="en-US" dirty="0" err="1"/>
              <a:t>jejunal</a:t>
            </a:r>
            <a:r>
              <a:rPr lang="en-US" dirty="0"/>
              <a:t> arteries at their origin on the superior mesenteric artery (SMA) in the transverse </a:t>
            </a:r>
            <a:r>
              <a:rPr lang="en-US" dirty="0" err="1"/>
              <a:t>mesocolon</a:t>
            </a:r>
            <a:r>
              <a:rPr lang="en-US" dirty="0"/>
              <a:t>. Further traction on the proximal jejunum produces a counterclockwise rotation to the SMA that allows identification and division of the inferior </a:t>
            </a:r>
            <a:r>
              <a:rPr lang="en-US" dirty="0" err="1"/>
              <a:t>pancreatoduodenal</a:t>
            </a:r>
            <a:r>
              <a:rPr lang="en-US" dirty="0"/>
              <a:t> artery (IPDA) arising from the posterior surface of the SMA (inset). MCA, middle colic artery; SMV, superior mesenteric vein</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747" y="379698"/>
            <a:ext cx="4906060" cy="5001323"/>
          </a:xfrm>
          <a:prstGeom prst="rect">
            <a:avLst/>
          </a:prstGeom>
        </p:spPr>
      </p:pic>
    </p:spTree>
    <p:extLst>
      <p:ext uri="{BB962C8B-B14F-4D97-AF65-F5344CB8AC3E}">
        <p14:creationId xmlns:p14="http://schemas.microsoft.com/office/powerpoint/2010/main" val="63606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a:xfrm>
            <a:off x="677334" y="1794829"/>
            <a:ext cx="8596668" cy="3880773"/>
          </a:xfrm>
        </p:spPr>
        <p:txBody>
          <a:bodyPr>
            <a:normAutofit/>
          </a:bodyPr>
          <a:lstStyle/>
          <a:p>
            <a:r>
              <a:rPr lang="fr-FR" dirty="0" smtClean="0"/>
              <a:t>Le critère principal de résection dans une DPC est l’atteinte de l’AMS,</a:t>
            </a:r>
          </a:p>
          <a:p>
            <a:r>
              <a:rPr lang="fr-FR" dirty="0"/>
              <a:t>L'objectif de la DPC est une résection R0, </a:t>
            </a:r>
          </a:p>
          <a:p>
            <a:r>
              <a:rPr lang="fr-FR" dirty="0"/>
              <a:t>La marge </a:t>
            </a:r>
            <a:r>
              <a:rPr lang="fr-FR" dirty="0" err="1"/>
              <a:t>rétropéritonéale</a:t>
            </a:r>
            <a:r>
              <a:rPr lang="fr-FR" dirty="0"/>
              <a:t> </a:t>
            </a:r>
            <a:r>
              <a:rPr lang="fr-FR" dirty="0" err="1"/>
              <a:t>péripancréatique</a:t>
            </a:r>
            <a:r>
              <a:rPr lang="fr-FR" dirty="0"/>
              <a:t> (lame </a:t>
            </a:r>
            <a:r>
              <a:rPr lang="fr-FR" dirty="0" err="1"/>
              <a:t>rétroporte</a:t>
            </a:r>
            <a:r>
              <a:rPr lang="fr-FR" dirty="0"/>
              <a:t>) est la marge la plus fréquemment envahie,</a:t>
            </a:r>
          </a:p>
          <a:p>
            <a:endParaRPr lang="fr-FR" dirty="0" smtClean="0"/>
          </a:p>
          <a:p>
            <a:r>
              <a:rPr lang="fr-FR" dirty="0" smtClean="0"/>
              <a:t>Avec </a:t>
            </a:r>
            <a:r>
              <a:rPr lang="fr-FR" dirty="0"/>
              <a:t>l'approche </a:t>
            </a:r>
            <a:r>
              <a:rPr lang="fr-FR" dirty="0" smtClean="0"/>
              <a:t>classique (voie antérieure), </a:t>
            </a:r>
            <a:r>
              <a:rPr lang="fr-FR" dirty="0"/>
              <a:t>l'infiltration de la </a:t>
            </a:r>
            <a:r>
              <a:rPr lang="fr-FR" dirty="0" smtClean="0"/>
              <a:t>AMS est identifiée </a:t>
            </a:r>
            <a:r>
              <a:rPr lang="fr-FR" dirty="0"/>
              <a:t>à la fin de </a:t>
            </a:r>
            <a:r>
              <a:rPr lang="fr-FR" dirty="0" smtClean="0"/>
              <a:t>l'intervention</a:t>
            </a:r>
            <a:r>
              <a:rPr lang="fr-FR" dirty="0"/>
              <a:t> </a:t>
            </a:r>
            <a:r>
              <a:rPr lang="fr-FR" dirty="0" smtClean="0"/>
              <a:t>ce qui oblige une résection R1,</a:t>
            </a:r>
            <a:r>
              <a:rPr lang="fr-FR" dirty="0"/>
              <a:t> </a:t>
            </a:r>
            <a:r>
              <a:rPr lang="fr-FR" dirty="0" smtClean="0"/>
              <a:t>après </a:t>
            </a:r>
            <a:r>
              <a:rPr lang="fr-FR" dirty="0"/>
              <a:t>les « points de non-retour » que sont les sections digestives et la section pancréatique.</a:t>
            </a:r>
          </a:p>
          <a:p>
            <a:endParaRPr lang="fr-FR" dirty="0" smtClean="0"/>
          </a:p>
        </p:txBody>
      </p:sp>
    </p:spTree>
    <p:extLst>
      <p:ext uri="{BB962C8B-B14F-4D97-AF65-F5344CB8AC3E}">
        <p14:creationId xmlns:p14="http://schemas.microsoft.com/office/powerpoint/2010/main" val="19952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Abord antérieur </a:t>
            </a:r>
            <a:r>
              <a:rPr lang="en-US" dirty="0"/>
              <a:t>Inferior </a:t>
            </a:r>
            <a:r>
              <a:rPr lang="en-US" dirty="0" err="1"/>
              <a:t>supracolic</a:t>
            </a:r>
            <a:r>
              <a:rPr lang="en-US" dirty="0"/>
              <a:t> approach (anterior approach)</a:t>
            </a:r>
            <a:br>
              <a:rPr lang="en-US" dirty="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En 2010, </a:t>
            </a:r>
            <a:r>
              <a:rPr lang="fr-FR" dirty="0" err="1"/>
              <a:t>Hirota</a:t>
            </a:r>
            <a:r>
              <a:rPr lang="fr-FR" dirty="0"/>
              <a:t> et ses collaborateurs21 ont décrit l'approche </a:t>
            </a:r>
            <a:r>
              <a:rPr lang="fr-FR" dirty="0" err="1"/>
              <a:t>supracolique</a:t>
            </a:r>
            <a:r>
              <a:rPr lang="fr-FR" dirty="0"/>
              <a:t> inférieure, qui peut également être considérée comme une approche antérieure. Bien que la division de l'antrum gastrique soit décrite, il est possible d'exposer le cou pancréatique par rétraction céphalique de l'estomac après division du ligament gastrocolique. L'étape suivante de cette technique consiste à diviser le col pancréatique pour exposer la jonction SMV-PV (Fig. 6), mais il vaut la peine de faire autant de dissection que possible en élevant le bord inférieur du pancréas pour déterminer la </a:t>
            </a:r>
            <a:r>
              <a:rPr lang="fr-FR" dirty="0" err="1"/>
              <a:t>réséctabilité</a:t>
            </a:r>
            <a:r>
              <a:rPr lang="fr-FR" dirty="0"/>
              <a:t> avant division du pancréas. Les auteurs décrivent ensuite la " manœuvre d'accrochage ", qui consiste à passer un ruban le long de la surface droite de l'aorte jusqu'à l'origine de la SMA et du tronc cœliaque, puis à le faire passer entre la CHA et le bord supérieur du cou pancréatique, après dissection de cette zone. La traction sur cette bande expose la marge </a:t>
            </a:r>
            <a:r>
              <a:rPr lang="fr-FR" dirty="0" err="1"/>
              <a:t>rétropéritonéale</a:t>
            </a:r>
            <a:r>
              <a:rPr lang="fr-FR" dirty="0"/>
              <a:t> </a:t>
            </a:r>
            <a:r>
              <a:rPr lang="fr-FR" dirty="0" err="1"/>
              <a:t>péripancréatique</a:t>
            </a:r>
            <a:r>
              <a:rPr lang="fr-FR" dirty="0"/>
              <a:t> avec le plexi neural et les lymphatiques, et facilite leur division. L'étape suivante est une </a:t>
            </a:r>
            <a:r>
              <a:rPr lang="fr-FR" dirty="0" err="1"/>
              <a:t>kocherisation</a:t>
            </a:r>
            <a:r>
              <a:rPr lang="fr-FR" dirty="0"/>
              <a:t> inversée avec mobilisation en bloc du duodénum et de la tête pancréatique, dans une direction latérale médiale à droite, dans un plan profond au fascia de </a:t>
            </a:r>
            <a:r>
              <a:rPr lang="fr-FR" dirty="0" err="1"/>
              <a:t>Gerota</a:t>
            </a:r>
            <a:r>
              <a:rPr lang="fr-FR" dirty="0"/>
              <a:t> et antérieur à la veine rénale gauche et à la veine cave inférieure.</a:t>
            </a:r>
          </a:p>
        </p:txBody>
      </p:sp>
    </p:spTree>
    <p:extLst>
      <p:ext uri="{BB962C8B-B14F-4D97-AF65-F5344CB8AC3E}">
        <p14:creationId xmlns:p14="http://schemas.microsoft.com/office/powerpoint/2010/main" val="262481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Abord Supérieur</a:t>
            </a:r>
            <a:endParaRPr lang="fr-FR" dirty="0"/>
          </a:p>
        </p:txBody>
      </p:sp>
      <p:sp>
        <p:nvSpPr>
          <p:cNvPr id="3" name="Espace réservé du contenu 2"/>
          <p:cNvSpPr>
            <a:spLocks noGrp="1"/>
          </p:cNvSpPr>
          <p:nvPr>
            <p:ph idx="1"/>
          </p:nvPr>
        </p:nvSpPr>
        <p:spPr/>
        <p:txBody>
          <a:bodyPr/>
          <a:lstStyle/>
          <a:p>
            <a:r>
              <a:rPr lang="fr-FR" dirty="0"/>
              <a:t>Dans cette approche, le ligament </a:t>
            </a:r>
            <a:r>
              <a:rPr lang="fr-FR" dirty="0" err="1"/>
              <a:t>hépatoduodénal</a:t>
            </a:r>
            <a:r>
              <a:rPr lang="fr-FR" dirty="0"/>
              <a:t> est d'abord disséqué pour exposer l'ACS et l'artère gastroduodénale en disséquant de droite à gauche pour retirer les ganglions lymphatiques antérieurs en bloc ou séparément. Celle-ci est ensuite disséquée du bord supérieur du pancréas jusqu'à son origine à partir du tronc cœliaque (Fig. 7). La dissection est ensuite transportée le long du tronc cœliaque, à l'intérieur du tissu périnéal et lymphatique, jusqu'à l'aorte et à l'origine de la SMA, aidée par la rétraction caudale du pancréas.</a:t>
            </a:r>
          </a:p>
          <a:p>
            <a:endParaRPr lang="fr-FR" dirty="0"/>
          </a:p>
          <a:p>
            <a:endParaRPr lang="fr-FR" dirty="0"/>
          </a:p>
        </p:txBody>
      </p:sp>
    </p:spTree>
    <p:extLst>
      <p:ext uri="{BB962C8B-B14F-4D97-AF65-F5344CB8AC3E}">
        <p14:creationId xmlns:p14="http://schemas.microsoft.com/office/powerpoint/2010/main" val="2035502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Abord Supérieur</a:t>
            </a:r>
            <a:endParaRPr lang="fr-FR" dirty="0"/>
          </a:p>
        </p:txBody>
      </p:sp>
      <p:sp>
        <p:nvSpPr>
          <p:cNvPr id="3" name="Espace réservé du contenu 2"/>
          <p:cNvSpPr>
            <a:spLocks noGrp="1"/>
          </p:cNvSpPr>
          <p:nvPr>
            <p:ph idx="1"/>
          </p:nvPr>
        </p:nvSpPr>
        <p:spPr/>
        <p:txBody>
          <a:bodyPr/>
          <a:lstStyle/>
          <a:p>
            <a:r>
              <a:rPr lang="en-US" dirty="0"/>
              <a:t>Superior approach demonstrating the coeliac axis and its branches and the superior mesenteric artery (SMA) in the lesser sac above the neck of the pancreas. LGA, left gastric artery; CHA, common hepatic artery; SA, splenic artery; PV, portal vein; GDA, </a:t>
            </a:r>
            <a:r>
              <a:rPr lang="en-US" dirty="0" err="1"/>
              <a:t>gastroduodenal</a:t>
            </a:r>
            <a:r>
              <a:rPr lang="en-US" dirty="0"/>
              <a:t> artery</a:t>
            </a:r>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154" y="1404655"/>
            <a:ext cx="4953691" cy="4048690"/>
          </a:xfrm>
          <a:prstGeom prst="rect">
            <a:avLst/>
          </a:prstGeom>
        </p:spPr>
      </p:pic>
    </p:spTree>
    <p:extLst>
      <p:ext uri="{BB962C8B-B14F-4D97-AF65-F5344CB8AC3E}">
        <p14:creationId xmlns:p14="http://schemas.microsoft.com/office/powerpoint/2010/main" val="287171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Différentes voies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8906" y="1743105"/>
            <a:ext cx="3135531" cy="3011993"/>
          </a:xfrm>
        </p:spPr>
      </p:pic>
      <p:pic>
        <p:nvPicPr>
          <p:cNvPr id="6"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90" y="2452744"/>
            <a:ext cx="2878208" cy="215057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595" y="4690334"/>
            <a:ext cx="2221326" cy="203973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2823" y="4755098"/>
            <a:ext cx="2154886" cy="1974971"/>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3935" y="3528029"/>
            <a:ext cx="1838332" cy="1874028"/>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5900" y="985859"/>
            <a:ext cx="2558037" cy="2051302"/>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7558" y="697"/>
            <a:ext cx="2025417" cy="1655389"/>
          </a:xfrm>
          <a:prstGeom prst="rect">
            <a:avLst/>
          </a:prstGeom>
        </p:spPr>
      </p:pic>
    </p:spTree>
    <p:extLst>
      <p:ext uri="{BB962C8B-B14F-4D97-AF65-F5344CB8AC3E}">
        <p14:creationId xmlns:p14="http://schemas.microsoft.com/office/powerpoint/2010/main" val="126059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différences Pro and cons</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841124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806305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Décollement du bloc - Kocher</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037" y="1185014"/>
            <a:ext cx="6885806" cy="5516584"/>
          </a:xfrm>
        </p:spPr>
      </p:pic>
    </p:spTree>
    <p:extLst>
      <p:ext uri="{BB962C8B-B14F-4D97-AF65-F5344CB8AC3E}">
        <p14:creationId xmlns:p14="http://schemas.microsoft.com/office/powerpoint/2010/main" val="36798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Anatomie une plancha</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02514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Différentes voies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2351" y="1421725"/>
            <a:ext cx="4897643" cy="4704678"/>
          </a:xfrm>
        </p:spPr>
      </p:pic>
      <p:sp>
        <p:nvSpPr>
          <p:cNvPr id="5" name="ZoneTexte 4"/>
          <p:cNvSpPr txBox="1"/>
          <p:nvPr/>
        </p:nvSpPr>
        <p:spPr>
          <a:xfrm>
            <a:off x="258183" y="1742739"/>
            <a:ext cx="5023822" cy="2031325"/>
          </a:xfrm>
          <a:prstGeom prst="rect">
            <a:avLst/>
          </a:prstGeom>
          <a:noFill/>
        </p:spPr>
        <p:txBody>
          <a:bodyPr wrap="square" rtlCol="0">
            <a:spAutoFit/>
          </a:bodyPr>
          <a:lstStyle/>
          <a:p>
            <a:r>
              <a:rPr lang="en-US" dirty="0" err="1" smtClean="0"/>
              <a:t>Approche</a:t>
            </a:r>
            <a:r>
              <a:rPr lang="en-US" dirty="0" smtClean="0"/>
              <a:t> AMS: </a:t>
            </a:r>
          </a:p>
          <a:p>
            <a:pPr marL="285750" indent="-285750">
              <a:buFont typeface="Arial" panose="020B0604020202020204" pitchFamily="34" charset="0"/>
              <a:buChar char="•"/>
            </a:pPr>
            <a:r>
              <a:rPr lang="en-US" dirty="0" smtClean="0"/>
              <a:t>S</a:t>
            </a:r>
            <a:r>
              <a:rPr lang="en-US" dirty="0"/>
              <a:t>, superior approach; </a:t>
            </a:r>
            <a:endParaRPr lang="en-US" dirty="0" smtClean="0"/>
          </a:p>
          <a:p>
            <a:pPr marL="285750" indent="-285750">
              <a:buFont typeface="Arial" panose="020B0604020202020204" pitchFamily="34" charset="0"/>
              <a:buChar char="•"/>
            </a:pPr>
            <a:r>
              <a:rPr lang="en-US" dirty="0" smtClean="0"/>
              <a:t>A</a:t>
            </a:r>
            <a:r>
              <a:rPr lang="en-US" dirty="0"/>
              <a:t>, anterior approach; </a:t>
            </a:r>
            <a:endParaRPr lang="en-US" dirty="0" smtClean="0"/>
          </a:p>
          <a:p>
            <a:pPr marL="285750" indent="-285750">
              <a:buFont typeface="Arial" panose="020B0604020202020204" pitchFamily="34" charset="0"/>
              <a:buChar char="•"/>
            </a:pPr>
            <a:r>
              <a:rPr lang="en-US" dirty="0" smtClean="0"/>
              <a:t>P</a:t>
            </a:r>
            <a:r>
              <a:rPr lang="en-US" dirty="0"/>
              <a:t>, posterior approach; </a:t>
            </a:r>
            <a:endParaRPr lang="en-US" dirty="0" smtClean="0"/>
          </a:p>
          <a:p>
            <a:pPr marL="285750" indent="-285750">
              <a:buFont typeface="Arial" panose="020B0604020202020204" pitchFamily="34" charset="0"/>
              <a:buChar char="•"/>
            </a:pPr>
            <a:r>
              <a:rPr lang="en-US" dirty="0" smtClean="0"/>
              <a:t>L</a:t>
            </a:r>
            <a:r>
              <a:rPr lang="en-US" dirty="0"/>
              <a:t>, left posterior approach; </a:t>
            </a:r>
            <a:endParaRPr lang="en-US" dirty="0" smtClean="0"/>
          </a:p>
          <a:p>
            <a:pPr marL="285750" indent="-285750">
              <a:buFont typeface="Arial" panose="020B0604020202020204" pitchFamily="34" charset="0"/>
              <a:buChar char="•"/>
            </a:pPr>
            <a:r>
              <a:rPr lang="en-US" dirty="0" smtClean="0"/>
              <a:t>R</a:t>
            </a:r>
            <a:r>
              <a:rPr lang="en-US" dirty="0"/>
              <a:t>, right/medial </a:t>
            </a:r>
            <a:r>
              <a:rPr lang="en-US" dirty="0" err="1"/>
              <a:t>uncinate</a:t>
            </a:r>
            <a:r>
              <a:rPr lang="en-US" dirty="0"/>
              <a:t> approach; </a:t>
            </a:r>
            <a:endParaRPr lang="en-US" dirty="0" smtClean="0"/>
          </a:p>
          <a:p>
            <a:pPr marL="285750" indent="-285750">
              <a:buFont typeface="Arial" panose="020B0604020202020204" pitchFamily="34" charset="0"/>
              <a:buChar char="•"/>
            </a:pPr>
            <a:r>
              <a:rPr lang="en-US" dirty="0" smtClean="0"/>
              <a:t>M</a:t>
            </a:r>
            <a:r>
              <a:rPr lang="en-US" dirty="0"/>
              <a:t>, mesenteric approach</a:t>
            </a:r>
            <a:endParaRPr lang="fr-FR" dirty="0"/>
          </a:p>
        </p:txBody>
      </p:sp>
    </p:spTree>
    <p:extLst>
      <p:ext uri="{BB962C8B-B14F-4D97-AF65-F5344CB8AC3E}">
        <p14:creationId xmlns:p14="http://schemas.microsoft.com/office/powerpoint/2010/main" val="403693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Différentes voies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8906" y="1743105"/>
            <a:ext cx="3135531" cy="3011993"/>
          </a:xfrm>
        </p:spPr>
      </p:pic>
      <p:pic>
        <p:nvPicPr>
          <p:cNvPr id="6"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90" y="2452744"/>
            <a:ext cx="2878208" cy="215057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595" y="4690334"/>
            <a:ext cx="2221326" cy="203973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2823" y="4755098"/>
            <a:ext cx="2154886" cy="1974971"/>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3935" y="3528029"/>
            <a:ext cx="1838332" cy="1874028"/>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5900" y="985859"/>
            <a:ext cx="2558037" cy="2051302"/>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7558" y="697"/>
            <a:ext cx="2025417" cy="1655389"/>
          </a:xfrm>
          <a:prstGeom prst="rect">
            <a:avLst/>
          </a:prstGeom>
        </p:spPr>
      </p:pic>
    </p:spTree>
    <p:extLst>
      <p:ext uri="{BB962C8B-B14F-4D97-AF65-F5344CB8AC3E}">
        <p14:creationId xmlns:p14="http://schemas.microsoft.com/office/powerpoint/2010/main" val="327504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Différentes voies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8906" y="1743105"/>
            <a:ext cx="3135531" cy="3011993"/>
          </a:xfrm>
        </p:spPr>
      </p:pic>
      <p:pic>
        <p:nvPicPr>
          <p:cNvPr id="6"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90" y="2452744"/>
            <a:ext cx="2878208" cy="215057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595" y="4690334"/>
            <a:ext cx="2221326" cy="203973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2823" y="4755098"/>
            <a:ext cx="2154886" cy="1974971"/>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3935" y="3528029"/>
            <a:ext cx="1838332" cy="1874028"/>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5900" y="985859"/>
            <a:ext cx="2558037" cy="2051302"/>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7558" y="697"/>
            <a:ext cx="2025417" cy="1655389"/>
          </a:xfrm>
          <a:prstGeom prst="rect">
            <a:avLst/>
          </a:prstGeom>
        </p:spPr>
      </p:pic>
      <p:sp>
        <p:nvSpPr>
          <p:cNvPr id="3" name="Rectangle 2"/>
          <p:cNvSpPr/>
          <p:nvPr/>
        </p:nvSpPr>
        <p:spPr>
          <a:xfrm>
            <a:off x="6729858" y="985859"/>
            <a:ext cx="2906486" cy="2155372"/>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ZoneTexte 4"/>
          <p:cNvSpPr txBox="1"/>
          <p:nvPr/>
        </p:nvSpPr>
        <p:spPr>
          <a:xfrm>
            <a:off x="7059336" y="608362"/>
            <a:ext cx="2247530" cy="369332"/>
          </a:xfrm>
          <a:prstGeom prst="rect">
            <a:avLst/>
          </a:prstGeom>
          <a:noFill/>
        </p:spPr>
        <p:txBody>
          <a:bodyPr wrap="square" rtlCol="0">
            <a:spAutoFit/>
          </a:bodyPr>
          <a:lstStyle/>
          <a:p>
            <a:r>
              <a:rPr lang="fr-FR" dirty="0" smtClean="0"/>
              <a:t>Voie antérieure</a:t>
            </a:r>
            <a:endParaRPr lang="fr-FR" dirty="0"/>
          </a:p>
        </p:txBody>
      </p:sp>
    </p:spTree>
    <p:extLst>
      <p:ext uri="{BB962C8B-B14F-4D97-AF65-F5344CB8AC3E}">
        <p14:creationId xmlns:p14="http://schemas.microsoft.com/office/powerpoint/2010/main" val="44045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Abord antérieur </a:t>
            </a:r>
            <a:r>
              <a:rPr lang="en-US" dirty="0"/>
              <a:t>Inferior </a:t>
            </a:r>
            <a:r>
              <a:rPr lang="en-US" dirty="0" err="1"/>
              <a:t>supracolic</a:t>
            </a:r>
            <a:r>
              <a:rPr lang="en-US" dirty="0"/>
              <a:t> approach (anterior approach)</a:t>
            </a:r>
            <a:br>
              <a:rPr lang="en-US" dirty="0"/>
            </a:br>
            <a:endParaRPr lang="fr-FR" dirty="0"/>
          </a:p>
        </p:txBody>
      </p:sp>
      <p:sp>
        <p:nvSpPr>
          <p:cNvPr id="3" name="Espace réservé du contenu 2"/>
          <p:cNvSpPr>
            <a:spLocks noGrp="1"/>
          </p:cNvSpPr>
          <p:nvPr>
            <p:ph idx="1"/>
          </p:nvPr>
        </p:nvSpPr>
        <p:spPr/>
        <p:txBody>
          <a:bodyPr>
            <a:normAutofit/>
          </a:bodyPr>
          <a:lstStyle/>
          <a:p>
            <a:r>
              <a:rPr lang="fr-FR" dirty="0" err="1"/>
              <a:t>Inferior</a:t>
            </a:r>
            <a:r>
              <a:rPr lang="fr-FR" dirty="0"/>
              <a:t> </a:t>
            </a:r>
            <a:r>
              <a:rPr lang="fr-FR" dirty="0" err="1"/>
              <a:t>supracolic</a:t>
            </a:r>
            <a:r>
              <a:rPr lang="fr-FR" dirty="0"/>
              <a:t> </a:t>
            </a:r>
            <a:r>
              <a:rPr lang="fr-FR" dirty="0" err="1"/>
              <a:t>approach</a:t>
            </a:r>
            <a:r>
              <a:rPr lang="fr-FR" dirty="0"/>
              <a:t> (</a:t>
            </a:r>
            <a:r>
              <a:rPr lang="fr-FR" dirty="0" err="1"/>
              <a:t>anterior</a:t>
            </a:r>
            <a:r>
              <a:rPr lang="fr-FR" dirty="0"/>
              <a:t> </a:t>
            </a:r>
            <a:r>
              <a:rPr lang="fr-FR" dirty="0" err="1"/>
              <a:t>approach</a:t>
            </a:r>
            <a:r>
              <a:rPr lang="fr-FR" dirty="0"/>
              <a:t>), </a:t>
            </a:r>
            <a:r>
              <a:rPr lang="fr-FR" dirty="0" err="1"/>
              <a:t>demonstrating</a:t>
            </a:r>
            <a:r>
              <a:rPr lang="fr-FR" dirty="0"/>
              <a:t> the </a:t>
            </a:r>
            <a:r>
              <a:rPr lang="fr-FR" dirty="0" err="1"/>
              <a:t>superior</a:t>
            </a:r>
            <a:r>
              <a:rPr lang="fr-FR" dirty="0"/>
              <a:t> </a:t>
            </a:r>
            <a:r>
              <a:rPr lang="fr-FR" dirty="0" err="1"/>
              <a:t>mesenteric</a:t>
            </a:r>
            <a:r>
              <a:rPr lang="fr-FR" dirty="0"/>
              <a:t> </a:t>
            </a:r>
            <a:r>
              <a:rPr lang="fr-FR" dirty="0" err="1"/>
              <a:t>artery</a:t>
            </a:r>
            <a:r>
              <a:rPr lang="fr-FR" dirty="0"/>
              <a:t> (SMA) and </a:t>
            </a:r>
            <a:r>
              <a:rPr lang="fr-FR" dirty="0" err="1"/>
              <a:t>vein</a:t>
            </a:r>
            <a:r>
              <a:rPr lang="fr-FR" dirty="0"/>
              <a:t> (SMV), </a:t>
            </a:r>
            <a:r>
              <a:rPr lang="fr-FR" dirty="0" err="1"/>
              <a:t>splenic</a:t>
            </a:r>
            <a:r>
              <a:rPr lang="fr-FR" dirty="0"/>
              <a:t> </a:t>
            </a:r>
            <a:r>
              <a:rPr lang="fr-FR" dirty="0" err="1"/>
              <a:t>vein</a:t>
            </a:r>
            <a:r>
              <a:rPr lang="fr-FR" dirty="0"/>
              <a:t> (SV) and </a:t>
            </a:r>
            <a:r>
              <a:rPr lang="fr-FR" dirty="0" err="1"/>
              <a:t>coeliac</a:t>
            </a:r>
            <a:r>
              <a:rPr lang="fr-FR" dirty="0"/>
              <a:t> axis and </a:t>
            </a:r>
            <a:r>
              <a:rPr lang="fr-FR" dirty="0" err="1"/>
              <a:t>its</a:t>
            </a:r>
            <a:r>
              <a:rPr lang="fr-FR" dirty="0"/>
              <a:t> branches </a:t>
            </a:r>
            <a:r>
              <a:rPr lang="fr-FR" dirty="0" err="1"/>
              <a:t>after</a:t>
            </a:r>
            <a:r>
              <a:rPr lang="fr-FR" dirty="0"/>
              <a:t> division of the neck of the </a:t>
            </a:r>
            <a:r>
              <a:rPr lang="fr-FR" dirty="0" err="1"/>
              <a:t>pancreas</a:t>
            </a:r>
            <a:r>
              <a:rPr lang="fr-FR" dirty="0"/>
              <a:t>. LGA, </a:t>
            </a:r>
            <a:r>
              <a:rPr lang="fr-FR" dirty="0" err="1"/>
              <a:t>left</a:t>
            </a:r>
            <a:r>
              <a:rPr lang="fr-FR" dirty="0"/>
              <a:t> </a:t>
            </a:r>
            <a:r>
              <a:rPr lang="fr-FR" dirty="0" err="1"/>
              <a:t>gastric</a:t>
            </a:r>
            <a:r>
              <a:rPr lang="fr-FR" dirty="0"/>
              <a:t> </a:t>
            </a:r>
            <a:r>
              <a:rPr lang="fr-FR" dirty="0" err="1"/>
              <a:t>artery</a:t>
            </a:r>
            <a:r>
              <a:rPr lang="fr-FR" dirty="0"/>
              <a:t>; CHA, </a:t>
            </a:r>
            <a:r>
              <a:rPr lang="fr-FR" dirty="0" err="1"/>
              <a:t>common</a:t>
            </a:r>
            <a:r>
              <a:rPr lang="fr-FR" dirty="0"/>
              <a:t> </a:t>
            </a:r>
            <a:r>
              <a:rPr lang="fr-FR" dirty="0" err="1"/>
              <a:t>hepatic</a:t>
            </a:r>
            <a:r>
              <a:rPr lang="fr-FR" dirty="0"/>
              <a:t> </a:t>
            </a:r>
            <a:r>
              <a:rPr lang="fr-FR" dirty="0" err="1"/>
              <a:t>artery</a:t>
            </a:r>
            <a:r>
              <a:rPr lang="fr-FR" dirty="0"/>
              <a:t>; SA, </a:t>
            </a:r>
            <a:r>
              <a:rPr lang="fr-FR" dirty="0" err="1"/>
              <a:t>splenic</a:t>
            </a:r>
            <a:r>
              <a:rPr lang="fr-FR" dirty="0"/>
              <a:t> </a:t>
            </a:r>
            <a:r>
              <a:rPr lang="fr-FR" dirty="0" err="1"/>
              <a:t>artery</a:t>
            </a:r>
            <a:r>
              <a:rPr lang="fr-FR" dirty="0"/>
              <a:t>; PV, portal </a:t>
            </a:r>
            <a:r>
              <a:rPr lang="fr-FR" dirty="0" err="1"/>
              <a:t>vein</a:t>
            </a:r>
            <a:r>
              <a:rPr lang="fr-FR" dirty="0"/>
              <a:t>; IMV, </a:t>
            </a:r>
            <a:r>
              <a:rPr lang="fr-FR" dirty="0" err="1"/>
              <a:t>inferior</a:t>
            </a:r>
            <a:r>
              <a:rPr lang="fr-FR" dirty="0"/>
              <a:t> </a:t>
            </a:r>
            <a:r>
              <a:rPr lang="fr-FR" dirty="0" err="1"/>
              <a:t>mesenteric</a:t>
            </a:r>
            <a:r>
              <a:rPr lang="fr-FR" dirty="0"/>
              <a:t> </a:t>
            </a:r>
            <a:r>
              <a:rPr lang="fr-FR" dirty="0" err="1"/>
              <a:t>vein</a:t>
            </a:r>
            <a:r>
              <a:rPr lang="fr-FR" dirty="0"/>
              <a:t>; IPDA, </a:t>
            </a:r>
            <a:r>
              <a:rPr lang="fr-FR" dirty="0" err="1"/>
              <a:t>inferior</a:t>
            </a:r>
            <a:r>
              <a:rPr lang="fr-FR" dirty="0"/>
              <a:t> </a:t>
            </a:r>
            <a:r>
              <a:rPr lang="fr-FR" dirty="0" err="1"/>
              <a:t>pancreatoduodenal</a:t>
            </a:r>
            <a:r>
              <a:rPr lang="fr-FR" dirty="0"/>
              <a:t> </a:t>
            </a:r>
            <a:r>
              <a:rPr lang="fr-FR" dirty="0" err="1"/>
              <a:t>artery</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688" y="2456441"/>
            <a:ext cx="5001323" cy="4010585"/>
          </a:xfrm>
          <a:prstGeom prst="rect">
            <a:avLst/>
          </a:prstGeom>
        </p:spPr>
      </p:pic>
    </p:spTree>
    <p:extLst>
      <p:ext uri="{BB962C8B-B14F-4D97-AF65-F5344CB8AC3E}">
        <p14:creationId xmlns:p14="http://schemas.microsoft.com/office/powerpoint/2010/main" val="334926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Abord antérieur – exérèse avant en arrière</a:t>
            </a: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378982777"/>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1811</TotalTime>
  <Words>2300</Words>
  <Application>Microsoft Office PowerPoint</Application>
  <PresentationFormat>Personnalisé</PresentationFormat>
  <Paragraphs>81</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Facette</vt:lpstr>
      <vt:lpstr>Technique d’abord des vaisseaux mésentériques dans la duodénopancréatectomie céphalique</vt:lpstr>
      <vt:lpstr>Sommaire</vt:lpstr>
      <vt:lpstr>Introduction</vt:lpstr>
      <vt:lpstr>Anatomie une plancha</vt:lpstr>
      <vt:lpstr>Différentes voies</vt:lpstr>
      <vt:lpstr>Différentes voies</vt:lpstr>
      <vt:lpstr>Différentes voies</vt:lpstr>
      <vt:lpstr>Abord antérieur Inferior supracolic approach (anterior approach) </vt:lpstr>
      <vt:lpstr>Abord antérieur – exérèse avant en arrière</vt:lpstr>
      <vt:lpstr>Exposition du bloc duodéno-pancréatique – décollement colo-épiploique</vt:lpstr>
      <vt:lpstr>Tunnélisation sous pancréatique, pré mésentérique</vt:lpstr>
      <vt:lpstr>Section pancreas</vt:lpstr>
      <vt:lpstr>Exposition lame retro portale</vt:lpstr>
      <vt:lpstr>Exposition artere</vt:lpstr>
      <vt:lpstr>Exérèse en débutant par AMS Artère first</vt:lpstr>
      <vt:lpstr>Approche postérieure +++</vt:lpstr>
      <vt:lpstr>Abord postérieur</vt:lpstr>
      <vt:lpstr>Abord postérieur apres Kocher</vt:lpstr>
      <vt:lpstr>AMS arrière en avant</vt:lpstr>
      <vt:lpstr>Pédiculisation de la lame retro-porte sur tronc porte avant résection vasculaire si besoin</vt:lpstr>
      <vt:lpstr>Approche uncinus médiale- right (R) = dudu</vt:lpstr>
      <vt:lpstr>Approche uncinus médiale - droite</vt:lpstr>
      <vt:lpstr>Abord médial ou infra colique</vt:lpstr>
      <vt:lpstr>Abord médial ou infra colique</vt:lpstr>
      <vt:lpstr>Abord AMS</vt:lpstr>
      <vt:lpstr>Left postetrior approach = ouverture treitz</vt:lpstr>
      <vt:lpstr>Libération angle treitz</vt:lpstr>
      <vt:lpstr>Abord AMS par la gauche</vt:lpstr>
      <vt:lpstr>Left posterior approach</vt:lpstr>
      <vt:lpstr>Abord antérieur Inferior supracolic approach (anterior approach) </vt:lpstr>
      <vt:lpstr>Abord Supérieur</vt:lpstr>
      <vt:lpstr>Abord Supérieur</vt:lpstr>
      <vt:lpstr>Différentes voies</vt:lpstr>
      <vt:lpstr>Les différences Pro and cons</vt:lpstr>
      <vt:lpstr>autres</vt:lpstr>
      <vt:lpstr>Décollement du bloc - Kocher</vt:lpstr>
    </vt:vector>
  </TitlesOfParts>
  <Company>CLB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 d’abord des vaisseaux mésentériques dans la DPC</dc:title>
  <dc:creator>DE SCHLICHTING Thibault</dc:creator>
  <cp:lastModifiedBy>DE SCHLICHTING Thibault</cp:lastModifiedBy>
  <cp:revision>20</cp:revision>
  <dcterms:created xsi:type="dcterms:W3CDTF">2019-09-02T10:54:07Z</dcterms:created>
  <dcterms:modified xsi:type="dcterms:W3CDTF">2019-09-12T09:44:01Z</dcterms:modified>
</cp:coreProperties>
</file>