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62" r:id="rId4"/>
    <p:sldId id="257" r:id="rId5"/>
    <p:sldId id="287" r:id="rId6"/>
    <p:sldId id="276" r:id="rId7"/>
    <p:sldId id="277" r:id="rId8"/>
    <p:sldId id="282" r:id="rId9"/>
    <p:sldId id="283" r:id="rId10"/>
    <p:sldId id="285" r:id="rId11"/>
    <p:sldId id="278" r:id="rId12"/>
    <p:sldId id="279" r:id="rId13"/>
    <p:sldId id="280" r:id="rId14"/>
    <p:sldId id="281" r:id="rId15"/>
    <p:sldId id="289" r:id="rId16"/>
    <p:sldId id="275" r:id="rId17"/>
    <p:sldId id="265" r:id="rId18"/>
    <p:sldId id="266" r:id="rId19"/>
    <p:sldId id="268" r:id="rId20"/>
    <p:sldId id="269" r:id="rId21"/>
    <p:sldId id="286" r:id="rId22"/>
    <p:sldId id="271" r:id="rId23"/>
    <p:sldId id="272" r:id="rId24"/>
    <p:sldId id="264" r:id="rId25"/>
    <p:sldId id="288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87228" autoAdjust="0"/>
  </p:normalViewPr>
  <p:slideViewPr>
    <p:cSldViewPr snapToGrid="0">
      <p:cViewPr varScale="1">
        <p:scale>
          <a:sx n="80" d="100"/>
          <a:sy n="80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EADC-61E7-4D64-9B90-D5EC43A0AB34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6E09-9359-4887-942C-714A70418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38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6E09-9359-4887-942C-714A704188D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828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de différence sur la mortalité à 30 jours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6E09-9359-4887-942C-714A704188D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6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Limites CLA : veine rénale gauche en haut, uretères latéralement, bifurcation iliaque en bas et péritoine en avant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6E09-9359-4887-942C-714A704188D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07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6E09-9359-4887-942C-714A704188D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Incision transversale à mi hauteur entre ombilic et </a:t>
            </a:r>
            <a:r>
              <a:rPr lang="fr-FR" dirty="0" err="1"/>
              <a:t>xyphoïde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6E09-9359-4887-942C-714A704188D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59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Décollement péritonéal de l’arrière vers l’avant  : plus libre à l’arrière, adhérent</a:t>
            </a:r>
            <a:r>
              <a:rPr lang="fr-FR" baseline="0" dirty="0"/>
              <a:t> à l’</a:t>
            </a:r>
            <a:r>
              <a:rPr lang="fr-FR" baseline="0" dirty="0" err="1"/>
              <a:t>aponrévrose</a:t>
            </a:r>
            <a:r>
              <a:rPr lang="fr-FR" baseline="0" dirty="0"/>
              <a:t> postérieure des grands droits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6E09-9359-4887-942C-714A704188D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34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Incision de la ligne médiane</a:t>
            </a:r>
            <a:r>
              <a:rPr lang="fr-FR" baseline="0" dirty="0"/>
              <a:t> = </a:t>
            </a:r>
            <a:r>
              <a:rPr lang="fr-FR" dirty="0"/>
              <a:t>2 travers de doigt au dessus de l’ombilic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6E09-9359-4887-942C-714A704188D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84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(refoulement des culs de sac pleuraux)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6E09-9359-4887-942C-714A704188D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85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Incision</a:t>
            </a:r>
            <a:r>
              <a:rPr lang="fr-FR" baseline="0" dirty="0"/>
              <a:t> </a:t>
            </a:r>
            <a:r>
              <a:rPr lang="fr-FR" dirty="0"/>
              <a:t>jusqu’à 5cm de la ligne médiane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6E09-9359-4887-942C-714A704188D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117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Diminue</a:t>
            </a:r>
            <a:r>
              <a:rPr lang="fr-FR" baseline="0" dirty="0"/>
              <a:t> les complications pariétales avec notamment l’atonie pariétale des </a:t>
            </a:r>
            <a:r>
              <a:rPr lang="fr-FR" baseline="0" dirty="0" err="1"/>
              <a:t>lombotomies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6E09-9359-4887-942C-714A704188D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89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90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95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2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98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6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15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42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94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21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70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44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47FF6-F08D-450F-AC31-85825D5924DF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FBAA9-E3FF-4494-9123-A374C4EC81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65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7748" y="261646"/>
            <a:ext cx="9144000" cy="1211932"/>
          </a:xfrm>
        </p:spPr>
        <p:txBody>
          <a:bodyPr/>
          <a:lstStyle/>
          <a:p>
            <a:r>
              <a:rPr lang="fr-FR" dirty="0"/>
              <a:t>TECHNIQUE CHIRURGICALE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1654811"/>
            <a:ext cx="9144000" cy="1655762"/>
          </a:xfrm>
        </p:spPr>
        <p:txBody>
          <a:bodyPr/>
          <a:lstStyle/>
          <a:p>
            <a:r>
              <a:rPr lang="fr-FR" dirty="0"/>
              <a:t>ABORDS CHIRURGICAUX DES GROS VAISSEAUX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E987515-4139-407F-BFD1-553A2FE0F31F}"/>
              </a:ext>
            </a:extLst>
          </p:cNvPr>
          <p:cNvSpPr txBox="1"/>
          <p:nvPr/>
        </p:nvSpPr>
        <p:spPr>
          <a:xfrm>
            <a:off x="3340954" y="6119336"/>
            <a:ext cx="5317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Valentine MARTIN</a:t>
            </a:r>
          </a:p>
          <a:p>
            <a:pPr algn="ctr"/>
            <a:r>
              <a:rPr lang="fr-FR" sz="1400" dirty="0"/>
              <a:t>CLB</a:t>
            </a:r>
          </a:p>
          <a:p>
            <a:pPr algn="ctr"/>
            <a:r>
              <a:rPr lang="fr-FR" sz="1400" dirty="0"/>
              <a:t>06/11/2020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096" y="2500041"/>
            <a:ext cx="2620376" cy="3450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7748" y="261646"/>
            <a:ext cx="9364578" cy="201232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94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Laparotomie médiane « classique »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5963" y="2003509"/>
            <a:ext cx="62928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i="1" u="sng" dirty="0"/>
          </a:p>
          <a:p>
            <a:r>
              <a:rPr lang="fr-FR" sz="2000" b="1" i="1" u="sng" dirty="0">
                <a:solidFill>
                  <a:schemeClr val="accent1">
                    <a:lumMod val="75000"/>
                  </a:schemeClr>
                </a:solidFill>
              </a:rPr>
              <a:t>Abord de la VCI rétro hépatique :</a:t>
            </a:r>
          </a:p>
          <a:p>
            <a:endParaRPr lang="fr-FR" sz="2000" dirty="0"/>
          </a:p>
          <a:p>
            <a:r>
              <a:rPr lang="fr-FR" sz="2000" dirty="0"/>
              <a:t>Après </a:t>
            </a:r>
            <a:r>
              <a:rPr lang="fr-FR" sz="2000" b="1" dirty="0">
                <a:solidFill>
                  <a:srgbClr val="FF0000"/>
                </a:solidFill>
              </a:rPr>
              <a:t>abaissement de l’angle colique droit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Libération du foie </a:t>
            </a:r>
            <a:r>
              <a:rPr lang="fr-FR" sz="2000" dirty="0"/>
              <a:t>par section des 2 ligaments triangulaires et coronaires</a:t>
            </a:r>
          </a:p>
          <a:p>
            <a:endParaRPr lang="fr-FR" sz="2000" dirty="0"/>
          </a:p>
          <a:p>
            <a:r>
              <a:rPr lang="fr-FR" sz="2000" dirty="0"/>
              <a:t>Refoulement du foie</a:t>
            </a:r>
          </a:p>
          <a:p>
            <a:endParaRPr lang="fr-FR" sz="2000" dirty="0"/>
          </a:p>
          <a:p>
            <a:r>
              <a:rPr lang="fr-FR" sz="2000" dirty="0"/>
              <a:t>Section du péritoine postérieur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494" y="1690688"/>
            <a:ext cx="5734925" cy="49855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569" y="434431"/>
            <a:ext cx="11694694" cy="116288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64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2325" y="162485"/>
            <a:ext cx="10515600" cy="1325563"/>
          </a:xfrm>
        </p:spPr>
        <p:txBody>
          <a:bodyPr/>
          <a:lstStyle/>
          <a:p>
            <a:r>
              <a:rPr lang="fr-FR" dirty="0"/>
              <a:t>Voie </a:t>
            </a:r>
            <a:r>
              <a:rPr lang="fr-FR" dirty="0" err="1"/>
              <a:t>rétrocolique</a:t>
            </a:r>
            <a:r>
              <a:rPr lang="fr-FR" dirty="0"/>
              <a:t> </a:t>
            </a:r>
            <a:r>
              <a:rPr lang="fr-FR" dirty="0" smtClean="0"/>
              <a:t>droite </a:t>
            </a:r>
            <a:r>
              <a:rPr lang="fr-FR" sz="2400" dirty="0" smtClean="0"/>
              <a:t>(</a:t>
            </a:r>
            <a:r>
              <a:rPr lang="fr-FR" sz="2400" dirty="0" err="1" smtClean="0"/>
              <a:t>laparo</a:t>
            </a:r>
            <a:r>
              <a:rPr lang="fr-FR" sz="2400" dirty="0" smtClean="0"/>
              <a:t> médiane)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29325" y="1548634"/>
            <a:ext cx="1124822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u="sng" dirty="0">
                <a:solidFill>
                  <a:schemeClr val="accent1">
                    <a:lumMod val="75000"/>
                  </a:schemeClr>
                </a:solidFill>
              </a:rPr>
              <a:t>= Manœuvre de Cattell-</a:t>
            </a:r>
            <a:r>
              <a:rPr lang="fr-FR" sz="2400" b="1" i="1" u="sng" dirty="0" err="1">
                <a:solidFill>
                  <a:schemeClr val="accent1">
                    <a:lumMod val="75000"/>
                  </a:schemeClr>
                </a:solidFill>
              </a:rPr>
              <a:t>Braach</a:t>
            </a:r>
            <a:endParaRPr lang="fr-FR" sz="24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dirty="0"/>
          </a:p>
          <a:p>
            <a:r>
              <a:rPr lang="fr-FR" sz="2000" dirty="0"/>
              <a:t>Incision le long de la </a:t>
            </a:r>
            <a:r>
              <a:rPr lang="fr-FR" sz="2000" b="1" dirty="0">
                <a:solidFill>
                  <a:srgbClr val="FF0000"/>
                </a:solidFill>
              </a:rPr>
              <a:t>gouttière </a:t>
            </a:r>
            <a:r>
              <a:rPr lang="fr-FR" sz="2000" b="1" dirty="0" err="1">
                <a:solidFill>
                  <a:srgbClr val="FF0000"/>
                </a:solidFill>
              </a:rPr>
              <a:t>pariéto</a:t>
            </a:r>
            <a:r>
              <a:rPr lang="fr-FR" sz="2000" b="1" dirty="0">
                <a:solidFill>
                  <a:srgbClr val="FF0000"/>
                </a:solidFill>
              </a:rPr>
              <a:t>-colique droite</a:t>
            </a:r>
          </a:p>
          <a:p>
            <a:endParaRPr lang="fr-FR" sz="2000" dirty="0"/>
          </a:p>
          <a:p>
            <a:r>
              <a:rPr lang="fr-FR" sz="2000" dirty="0"/>
              <a:t>Dissection pré-rénale</a:t>
            </a:r>
          </a:p>
          <a:p>
            <a:endParaRPr lang="fr-FR" sz="2000" dirty="0"/>
          </a:p>
          <a:p>
            <a:r>
              <a:rPr lang="fr-FR" sz="2000" dirty="0"/>
              <a:t>Décollement du colon droit</a:t>
            </a:r>
          </a:p>
          <a:p>
            <a:endParaRPr lang="fr-FR" sz="2000" dirty="0"/>
          </a:p>
          <a:p>
            <a:r>
              <a:rPr lang="fr-FR" sz="2000" dirty="0"/>
              <a:t>Désinsertion de la racine du mésentère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Bascule du colon droit et des anses grêles vers la gauche</a:t>
            </a:r>
          </a:p>
          <a:p>
            <a:endParaRPr lang="fr-FR" sz="2000" dirty="0"/>
          </a:p>
          <a:p>
            <a:r>
              <a:rPr lang="fr-FR" sz="2000" dirty="0"/>
              <a:t>Décollement </a:t>
            </a:r>
            <a:r>
              <a:rPr lang="fr-FR" sz="2000" dirty="0" err="1"/>
              <a:t>duodénopancréatique</a:t>
            </a:r>
            <a:r>
              <a:rPr lang="fr-FR" sz="2000" dirty="0"/>
              <a:t> = Manœuvre de </a:t>
            </a:r>
            <a:r>
              <a:rPr lang="fr-FR" sz="2000" b="1" dirty="0">
                <a:solidFill>
                  <a:srgbClr val="FF0000"/>
                </a:solidFill>
              </a:rPr>
              <a:t>Kocher</a:t>
            </a:r>
          </a:p>
          <a:p>
            <a:endParaRPr lang="fr-FR" sz="2000" dirty="0"/>
          </a:p>
          <a:p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=&gt; Abord VCI et aorte sous rénales + inter-rénales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=&gt; Abord rapide très prisé en urgence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211" y="1950052"/>
            <a:ext cx="5634789" cy="38613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9325" y="162485"/>
            <a:ext cx="11790222" cy="120911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89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7515" y="238832"/>
            <a:ext cx="11526254" cy="1325563"/>
          </a:xfrm>
        </p:spPr>
        <p:txBody>
          <a:bodyPr/>
          <a:lstStyle/>
          <a:p>
            <a:r>
              <a:rPr lang="fr-FR" dirty="0"/>
              <a:t>Voie </a:t>
            </a:r>
            <a:r>
              <a:rPr lang="fr-FR" dirty="0" err="1"/>
              <a:t>rétrocolique</a:t>
            </a:r>
            <a:r>
              <a:rPr lang="fr-FR" dirty="0"/>
              <a:t> gauche rétro-rénale </a:t>
            </a:r>
            <a:r>
              <a:rPr lang="fr-FR" sz="2400" dirty="0"/>
              <a:t>(</a:t>
            </a:r>
            <a:r>
              <a:rPr lang="fr-FR" sz="2400" dirty="0" err="1"/>
              <a:t>laparo</a:t>
            </a:r>
            <a:r>
              <a:rPr lang="fr-FR" sz="2400" dirty="0"/>
              <a:t> médiane) </a:t>
            </a: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075" y="2087413"/>
            <a:ext cx="5979694" cy="39213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2373" y="1564395"/>
            <a:ext cx="60982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u="sng" dirty="0"/>
          </a:p>
          <a:p>
            <a:r>
              <a:rPr lang="fr-FR" sz="2400" b="1" i="1" u="sng" dirty="0">
                <a:solidFill>
                  <a:schemeClr val="accent1">
                    <a:lumMod val="75000"/>
                  </a:schemeClr>
                </a:solidFill>
              </a:rPr>
              <a:t>= Manœuvre de </a:t>
            </a:r>
            <a:r>
              <a:rPr lang="fr-FR" sz="2400" b="1" i="1" u="sng" dirty="0" err="1">
                <a:solidFill>
                  <a:schemeClr val="accent1">
                    <a:lumMod val="75000"/>
                  </a:schemeClr>
                </a:solidFill>
              </a:rPr>
              <a:t>Mattox</a:t>
            </a:r>
            <a:endParaRPr lang="fr-FR" sz="24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dirty="0"/>
          </a:p>
          <a:p>
            <a:r>
              <a:rPr lang="fr-FR" sz="2000" dirty="0"/>
              <a:t>Incision de long de la </a:t>
            </a:r>
            <a:r>
              <a:rPr lang="fr-FR" sz="2000" b="1" dirty="0">
                <a:solidFill>
                  <a:srgbClr val="FF0000"/>
                </a:solidFill>
              </a:rPr>
              <a:t>gouttière </a:t>
            </a:r>
            <a:r>
              <a:rPr lang="fr-FR" sz="2000" b="1" dirty="0" err="1">
                <a:solidFill>
                  <a:srgbClr val="FF0000"/>
                </a:solidFill>
              </a:rPr>
              <a:t>pariéto</a:t>
            </a:r>
            <a:r>
              <a:rPr lang="fr-FR" sz="2000" b="1" dirty="0">
                <a:solidFill>
                  <a:srgbClr val="FF0000"/>
                </a:solidFill>
              </a:rPr>
              <a:t>-colique gauche</a:t>
            </a:r>
          </a:p>
          <a:p>
            <a:endParaRPr lang="fr-FR" sz="2000" dirty="0"/>
          </a:p>
          <a:p>
            <a:r>
              <a:rPr lang="fr-FR" sz="2000" dirty="0"/>
              <a:t>Dissection </a:t>
            </a:r>
            <a:r>
              <a:rPr lang="fr-FR" sz="2000" b="1" dirty="0">
                <a:solidFill>
                  <a:srgbClr val="FF0000"/>
                </a:solidFill>
              </a:rPr>
              <a:t>rétro-rénale</a:t>
            </a:r>
          </a:p>
          <a:p>
            <a:endParaRPr lang="fr-FR" sz="2000" dirty="0"/>
          </a:p>
          <a:p>
            <a:r>
              <a:rPr lang="fr-FR" sz="2000" dirty="0"/>
              <a:t>Bascule du colon, du rein, de l’uretère, de la rate, du pancréas et de l’estomac vers la droite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=&gt; Abord de l’aorte cœliaque et de l’AMS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=&gt; Abord rapide très prisé en urgence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42373" y="216568"/>
            <a:ext cx="11668889" cy="13478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4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422" y="365124"/>
            <a:ext cx="10515600" cy="1325563"/>
          </a:xfrm>
        </p:spPr>
        <p:txBody>
          <a:bodyPr/>
          <a:lstStyle/>
          <a:p>
            <a:r>
              <a:rPr lang="fr-FR" dirty="0"/>
              <a:t>Voie </a:t>
            </a:r>
            <a:r>
              <a:rPr lang="fr-FR" dirty="0" err="1"/>
              <a:t>rétrocolique</a:t>
            </a:r>
            <a:r>
              <a:rPr lang="fr-FR" dirty="0"/>
              <a:t> gauche pré-rénale</a:t>
            </a:r>
            <a:br>
              <a:rPr lang="fr-FR" dirty="0"/>
            </a:br>
            <a:r>
              <a:rPr lang="fr-FR" sz="2400" dirty="0"/>
              <a:t>(</a:t>
            </a:r>
            <a:r>
              <a:rPr lang="fr-FR" sz="2400" dirty="0" err="1"/>
              <a:t>laparo</a:t>
            </a:r>
            <a:r>
              <a:rPr lang="fr-FR" sz="2400" dirty="0"/>
              <a:t> médiane)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5422" y="2333685"/>
            <a:ext cx="115016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Incision de la </a:t>
            </a:r>
            <a:r>
              <a:rPr lang="fr-FR" sz="2000" b="1" dirty="0">
                <a:solidFill>
                  <a:srgbClr val="FF0000"/>
                </a:solidFill>
              </a:rPr>
              <a:t>gouttière </a:t>
            </a:r>
            <a:r>
              <a:rPr lang="fr-FR" sz="2000" b="1" dirty="0" err="1">
                <a:solidFill>
                  <a:srgbClr val="FF0000"/>
                </a:solidFill>
              </a:rPr>
              <a:t>pariéto</a:t>
            </a:r>
            <a:r>
              <a:rPr lang="fr-FR" sz="2000" b="1" dirty="0">
                <a:solidFill>
                  <a:srgbClr val="FF0000"/>
                </a:solidFill>
              </a:rPr>
              <a:t>-colique gauche </a:t>
            </a:r>
          </a:p>
          <a:p>
            <a:endParaRPr lang="fr-FR" sz="2000" dirty="0"/>
          </a:p>
          <a:p>
            <a:r>
              <a:rPr lang="fr-FR" sz="2000" dirty="0"/>
              <a:t>Libération de l’angle colique gauche et décollement colo-</a:t>
            </a:r>
            <a:r>
              <a:rPr lang="fr-FR" sz="2000" dirty="0" err="1"/>
              <a:t>épiploïque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Dissection </a:t>
            </a:r>
            <a:r>
              <a:rPr lang="fr-FR" sz="2000" b="1" dirty="0">
                <a:solidFill>
                  <a:srgbClr val="FF0000"/>
                </a:solidFill>
              </a:rPr>
              <a:t>en avant du rein </a:t>
            </a:r>
            <a:r>
              <a:rPr lang="fr-FR" sz="2000" dirty="0"/>
              <a:t>et de la veine rénale gauche</a:t>
            </a:r>
          </a:p>
          <a:p>
            <a:endParaRPr lang="fr-FR" sz="2000" dirty="0"/>
          </a:p>
          <a:p>
            <a:r>
              <a:rPr lang="fr-FR" sz="2000" dirty="0"/>
              <a:t>Section de l’AMI, en haut jusqu’à l’AMS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=&gt; Abord de l’aorte sous rénale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568" y="3350794"/>
            <a:ext cx="2550695" cy="35072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606" y="16656"/>
            <a:ext cx="2653083" cy="3991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5422" y="365125"/>
            <a:ext cx="9073115" cy="13255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09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Laparotomie transversale </a:t>
            </a:r>
            <a:r>
              <a:rPr lang="fr-FR" dirty="0" err="1"/>
              <a:t>transpéritonéale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6438" y="1867758"/>
            <a:ext cx="107744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sz="2000" dirty="0"/>
              <a:t>Incision transversale </a:t>
            </a:r>
            <a:r>
              <a:rPr lang="fr-FR" sz="2000" b="1" dirty="0">
                <a:solidFill>
                  <a:srgbClr val="FF0000"/>
                </a:solidFill>
              </a:rPr>
              <a:t>respectant les muscles larges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Même dissection que par laparotomie médiane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000" b="1" dirty="0">
                <a:solidFill>
                  <a:srgbClr val="FF0000"/>
                </a:solidFill>
              </a:rPr>
              <a:t>Abord de l’aorte </a:t>
            </a:r>
            <a:r>
              <a:rPr lang="fr-FR" sz="2000" b="1" dirty="0" err="1">
                <a:solidFill>
                  <a:srgbClr val="FF0000"/>
                </a:solidFill>
              </a:rPr>
              <a:t>coeliaque</a:t>
            </a:r>
            <a:endParaRPr lang="fr-FR" sz="2000" b="1" dirty="0">
              <a:solidFill>
                <a:srgbClr val="FF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000" b="1" dirty="0">
                <a:solidFill>
                  <a:srgbClr val="FF0000"/>
                </a:solidFill>
              </a:rPr>
              <a:t>Mais : champ opératoire étroit et profond, limité par le hiatus aortique et l’AMS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883" y="2132453"/>
            <a:ext cx="2610022" cy="36382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6438" y="365125"/>
            <a:ext cx="11648888" cy="13365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70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874" y="1591595"/>
            <a:ext cx="9144000" cy="2387600"/>
          </a:xfrm>
        </p:spPr>
        <p:txBody>
          <a:bodyPr/>
          <a:lstStyle/>
          <a:p>
            <a:r>
              <a:rPr lang="fr-FR" dirty="0"/>
              <a:t>ABORDS RETROPERITONEAUX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0537" y="1949116"/>
            <a:ext cx="7170821" cy="223787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76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A26B56E-A459-4528-9D48-5BFA015B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278814"/>
            <a:ext cx="11512181" cy="1325563"/>
          </a:xfrm>
        </p:spPr>
        <p:txBody>
          <a:bodyPr/>
          <a:lstStyle/>
          <a:p>
            <a:r>
              <a:rPr lang="fr-FR" dirty="0"/>
              <a:t>LES ABORDS RETROPERITONEAUX - GENERALITES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F18180B-2858-4227-B9E9-996F4E9E12CC}"/>
              </a:ext>
            </a:extLst>
          </p:cNvPr>
          <p:cNvSpPr txBox="1"/>
          <p:nvPr/>
        </p:nvSpPr>
        <p:spPr>
          <a:xfrm>
            <a:off x="294807" y="1990586"/>
            <a:ext cx="116023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Abord </a:t>
            </a:r>
            <a:r>
              <a:rPr lang="fr-FR" sz="2000" b="1" dirty="0">
                <a:solidFill>
                  <a:srgbClr val="FF0000"/>
                </a:solidFill>
              </a:rPr>
              <a:t>latéral</a:t>
            </a:r>
            <a:r>
              <a:rPr lang="fr-FR" sz="2000" dirty="0"/>
              <a:t> (le + souvent gauche) =&gt; </a:t>
            </a:r>
            <a:r>
              <a:rPr lang="fr-FR" sz="2000" b="1" dirty="0">
                <a:solidFill>
                  <a:srgbClr val="FF0000"/>
                </a:solidFill>
              </a:rPr>
              <a:t>décubitus latéral </a:t>
            </a:r>
            <a:r>
              <a:rPr lang="fr-FR" sz="2000" dirty="0"/>
              <a:t>+/- billot pour rotation thoracique</a:t>
            </a:r>
          </a:p>
          <a:p>
            <a:endParaRPr lang="fr-FR" sz="2000" dirty="0"/>
          </a:p>
          <a:p>
            <a:r>
              <a:rPr lang="fr-FR" sz="2000" dirty="0"/>
              <a:t>Type d’incision cutanée selon la hauteur cible de l’aorte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Décollement péritonéal de l’arrière vers l’avant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53347"/>
              </p:ext>
            </p:extLst>
          </p:nvPr>
        </p:nvGraphicFramePr>
        <p:xfrm>
          <a:off x="294806" y="3862137"/>
          <a:ext cx="11058994" cy="283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7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4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7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712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Lombotomie</a:t>
                      </a:r>
                      <a:endParaRPr lang="fr-F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Incision </a:t>
                      </a:r>
                      <a:r>
                        <a:rPr lang="fr-FR" sz="2000" dirty="0" err="1"/>
                        <a:t>pararectale</a:t>
                      </a:r>
                      <a:endParaRPr lang="fr-F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Thoraco-</a:t>
                      </a:r>
                      <a:r>
                        <a:rPr lang="fr-FR" sz="2000" dirty="0" err="1"/>
                        <a:t>phréno</a:t>
                      </a:r>
                      <a:r>
                        <a:rPr lang="fr-FR" sz="2000" dirty="0"/>
                        <a:t>-</a:t>
                      </a:r>
                      <a:r>
                        <a:rPr lang="fr-FR" sz="2000" dirty="0" err="1"/>
                        <a:t>lombotomie</a:t>
                      </a:r>
                      <a:endParaRPr lang="fr-F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067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/>
                        <a:t>Voie</a:t>
                      </a:r>
                      <a:r>
                        <a:rPr lang="fr-FR" sz="2000" baseline="0" dirty="0"/>
                        <a:t> de Rob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/>
                        <a:t>Voie lombo-iliaque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/>
                        <a:t>Voie de </a:t>
                      </a:r>
                      <a:r>
                        <a:rPr lang="fr-FR" sz="2000" dirty="0" err="1"/>
                        <a:t>Risberg</a:t>
                      </a:r>
                      <a:endParaRPr lang="fr-FR" sz="20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dirty="0"/>
                        <a:t>Voie</a:t>
                      </a:r>
                      <a:r>
                        <a:rPr lang="fr-FR" sz="2000" baseline="0" dirty="0"/>
                        <a:t> de </a:t>
                      </a:r>
                      <a:r>
                        <a:rPr lang="fr-FR" sz="2000" baseline="0" dirty="0" err="1"/>
                        <a:t>Oudot</a:t>
                      </a:r>
                      <a:endParaRPr lang="fr-F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105" y="4396410"/>
            <a:ext cx="1299417" cy="22463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74" y="4417072"/>
            <a:ext cx="1788403" cy="22477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133" y="4417072"/>
            <a:ext cx="1992823" cy="22477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805" y="192505"/>
            <a:ext cx="11602387" cy="149818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98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579" y="1527278"/>
            <a:ext cx="2446421" cy="42291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150" y="8105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VOIE DE ROB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260" y="1473429"/>
            <a:ext cx="113778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b="1" i="1" dirty="0" err="1">
                <a:solidFill>
                  <a:schemeClr val="accent1">
                    <a:lumMod val="75000"/>
                  </a:schemeClr>
                </a:solidFill>
              </a:rPr>
              <a:t>Lombotomie</a:t>
            </a:r>
            <a:endParaRPr lang="fr-FR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dirty="0"/>
              <a:t>Incision de la ligne médiane à la pointe de la 11</a:t>
            </a:r>
            <a:r>
              <a:rPr lang="fr-FR" sz="2000" baseline="30000" dirty="0"/>
              <a:t>e</a:t>
            </a:r>
            <a:r>
              <a:rPr lang="fr-FR" sz="2000" dirty="0"/>
              <a:t> côte gauche</a:t>
            </a:r>
          </a:p>
          <a:p>
            <a:r>
              <a:rPr lang="fr-FR" sz="2000" dirty="0"/>
              <a:t>Dissection </a:t>
            </a:r>
            <a:r>
              <a:rPr lang="fr-FR" sz="2000" b="1" dirty="0">
                <a:solidFill>
                  <a:srgbClr val="FF0000"/>
                </a:solidFill>
              </a:rPr>
              <a:t>pré-rénale</a:t>
            </a:r>
            <a:r>
              <a:rPr lang="fr-FR" sz="2000" dirty="0"/>
              <a:t> puis le long de la veine rénale gauche jusqu’à la VCI </a:t>
            </a:r>
          </a:p>
          <a:p>
            <a:r>
              <a:rPr lang="fr-FR" sz="2000" dirty="0"/>
              <a:t>Contrôle de l’aorte au niveau de artères rénales</a:t>
            </a:r>
          </a:p>
          <a:p>
            <a:r>
              <a:rPr lang="fr-FR" sz="2000" dirty="0"/>
              <a:t>Section de l’AMI pour dissection de la face antérieure de l’aorte et décollement du méso-colon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000" b="1" dirty="0">
                <a:solidFill>
                  <a:srgbClr val="FF0000"/>
                </a:solidFill>
              </a:rPr>
              <a:t>Expose l’aorte inter et sous rénale + artère iliaque gauche jusqu’à 1/3 de l’iliaque externe gauche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2000" b="1" dirty="0">
                <a:solidFill>
                  <a:srgbClr val="FF0000"/>
                </a:solidFill>
              </a:rPr>
              <a:t>Mais : n’expose que les premiers cm de l’artère rénale droite et de l’artère iliaque droite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263" y="3341973"/>
            <a:ext cx="2830571" cy="2706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662" y="252663"/>
            <a:ext cx="11742821" cy="9384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72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Voie lombo-iliaque = thoraco-</a:t>
            </a:r>
            <a:r>
              <a:rPr lang="fr-FR" dirty="0" err="1"/>
              <a:t>lombotomie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08792" y="1690688"/>
            <a:ext cx="9098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/>
          </a:p>
          <a:p>
            <a:r>
              <a:rPr lang="fr-FR" sz="2000" b="1" i="1" dirty="0" err="1">
                <a:solidFill>
                  <a:schemeClr val="accent1">
                    <a:lumMod val="75000"/>
                  </a:schemeClr>
                </a:solidFill>
              </a:rPr>
              <a:t>Lombotomie</a:t>
            </a:r>
            <a:endParaRPr lang="fr-FR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dirty="0"/>
              <a:t>Incision le long de la 11</a:t>
            </a:r>
            <a:r>
              <a:rPr lang="fr-FR" sz="2000" baseline="30000" dirty="0"/>
              <a:t>e</a:t>
            </a:r>
            <a:r>
              <a:rPr lang="fr-FR" sz="2000" dirty="0"/>
              <a:t> côte jusqu’au bord externe du grand droit gauche</a:t>
            </a:r>
          </a:p>
          <a:p>
            <a:r>
              <a:rPr lang="fr-FR" sz="2000" dirty="0"/>
              <a:t>Dissection </a:t>
            </a:r>
            <a:r>
              <a:rPr lang="fr-FR" sz="2000" b="1" dirty="0">
                <a:solidFill>
                  <a:srgbClr val="FF0000"/>
                </a:solidFill>
              </a:rPr>
              <a:t>rétro-rénale</a:t>
            </a:r>
            <a:r>
              <a:rPr lang="fr-FR" sz="2000" dirty="0"/>
              <a:t>, en avant du psoas et du rachis</a:t>
            </a:r>
          </a:p>
          <a:p>
            <a:r>
              <a:rPr lang="fr-FR" sz="2000" dirty="0"/>
              <a:t>Section du pilier gauche du diaphragme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=&gt; Expose l’aorte </a:t>
            </a:r>
            <a:r>
              <a:rPr lang="fr-FR" sz="2000" b="1" dirty="0" err="1">
                <a:solidFill>
                  <a:srgbClr val="FF0000"/>
                </a:solidFill>
              </a:rPr>
              <a:t>coeliaque</a:t>
            </a:r>
            <a:r>
              <a:rPr lang="fr-FR" sz="2000" b="1" dirty="0">
                <a:solidFill>
                  <a:srgbClr val="FF0000"/>
                </a:solidFill>
              </a:rPr>
              <a:t> et thoracique basse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956" y="1848286"/>
            <a:ext cx="2420069" cy="47811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139" y="3296652"/>
            <a:ext cx="2282714" cy="28511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568" y="365125"/>
            <a:ext cx="11778916" cy="13255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26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Thoraco-</a:t>
            </a:r>
            <a:r>
              <a:rPr lang="fr-FR" dirty="0" err="1"/>
              <a:t>phréno</a:t>
            </a:r>
            <a:r>
              <a:rPr lang="fr-FR" dirty="0"/>
              <a:t>-</a:t>
            </a:r>
            <a:r>
              <a:rPr lang="fr-FR" dirty="0" err="1"/>
              <a:t>lombotomie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30306" y="1775012"/>
            <a:ext cx="11241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</a:rPr>
              <a:t>Thoracotomie</a:t>
            </a:r>
            <a:r>
              <a:rPr lang="fr-FR" sz="2000" dirty="0"/>
              <a:t> postéro-latérale 8</a:t>
            </a:r>
            <a:r>
              <a:rPr lang="fr-FR" sz="2000" baseline="30000" dirty="0"/>
              <a:t>e</a:t>
            </a:r>
            <a:r>
              <a:rPr lang="fr-FR" sz="2000" dirty="0"/>
              <a:t> ou 9</a:t>
            </a:r>
            <a:r>
              <a:rPr lang="fr-FR" sz="2000" baseline="30000" dirty="0"/>
              <a:t>e</a:t>
            </a:r>
            <a:r>
              <a:rPr lang="fr-FR" sz="2000" dirty="0"/>
              <a:t> espace IC prolongée par incision verticale para-rectale gauche</a:t>
            </a:r>
          </a:p>
          <a:p>
            <a:r>
              <a:rPr lang="fr-FR" sz="2000" b="1" dirty="0" err="1">
                <a:solidFill>
                  <a:srgbClr val="FF0000"/>
                </a:solidFill>
              </a:rPr>
              <a:t>Phrénotomie</a:t>
            </a:r>
            <a:r>
              <a:rPr lang="fr-FR" sz="2000" dirty="0"/>
              <a:t>, section du ligament arqué et du pilier diaphragmatique gauche</a:t>
            </a:r>
          </a:p>
          <a:p>
            <a:r>
              <a:rPr lang="fr-FR" sz="2000" dirty="0"/>
              <a:t>Dissection pré ou rétro-rénale</a:t>
            </a:r>
          </a:p>
          <a:p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05" y="2717403"/>
            <a:ext cx="3181923" cy="35889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908" y="2522937"/>
            <a:ext cx="2649318" cy="378337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30306" y="6358135"/>
            <a:ext cx="1092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Technique + </a:t>
            </a:r>
            <a:r>
              <a:rPr lang="fr-FR" sz="2000" dirty="0" err="1"/>
              <a:t>délabrante</a:t>
            </a:r>
            <a:r>
              <a:rPr lang="fr-FR" sz="2000" dirty="0"/>
              <a:t> que la lombo-iliaque mais meilleure </a:t>
            </a:r>
            <a:r>
              <a:rPr lang="fr-FR" sz="2000" b="1" dirty="0">
                <a:solidFill>
                  <a:srgbClr val="FF0000"/>
                </a:solidFill>
              </a:rPr>
              <a:t>exposition de l’aorte thoracique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695" y="365125"/>
            <a:ext cx="11646568" cy="12350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5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BB8153-3749-44A1-B415-EB0055D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63" y="0"/>
            <a:ext cx="10515600" cy="1325563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9658" y="1443210"/>
            <a:ext cx="109241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Rappel anatomique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Indications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Abords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</a:rPr>
              <a:t>trans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-péritonéaux :</a:t>
            </a:r>
          </a:p>
          <a:p>
            <a:r>
              <a:rPr lang="fr-FR" dirty="0"/>
              <a:t>	</a:t>
            </a:r>
            <a:r>
              <a:rPr lang="fr-FR" sz="1600" dirty="0"/>
              <a:t>* généralités</a:t>
            </a:r>
          </a:p>
          <a:p>
            <a:r>
              <a:rPr lang="fr-FR" sz="1600" dirty="0"/>
              <a:t>	* laparotomie médiane « classique »</a:t>
            </a:r>
          </a:p>
          <a:p>
            <a:r>
              <a:rPr lang="fr-FR" sz="1600" dirty="0"/>
              <a:t>	* voie </a:t>
            </a:r>
            <a:r>
              <a:rPr lang="fr-FR" sz="1600" dirty="0" err="1"/>
              <a:t>rétrocolique</a:t>
            </a:r>
            <a:r>
              <a:rPr lang="fr-FR" sz="1600" dirty="0"/>
              <a:t> droite</a:t>
            </a:r>
          </a:p>
          <a:p>
            <a:r>
              <a:rPr lang="fr-FR" sz="1600" dirty="0"/>
              <a:t>	* voie </a:t>
            </a:r>
            <a:r>
              <a:rPr lang="fr-FR" sz="1600" dirty="0" err="1"/>
              <a:t>rétrocolique</a:t>
            </a:r>
            <a:r>
              <a:rPr lang="fr-FR" sz="1600" dirty="0"/>
              <a:t> gauche : pré ou rétro rénale</a:t>
            </a:r>
          </a:p>
          <a:p>
            <a:r>
              <a:rPr lang="fr-FR" sz="1600" dirty="0"/>
              <a:t>	* laparotomie transversale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Abords rétro-péritonéaux : </a:t>
            </a:r>
          </a:p>
          <a:p>
            <a:r>
              <a:rPr lang="fr-FR" dirty="0"/>
              <a:t>	</a:t>
            </a:r>
            <a:r>
              <a:rPr lang="fr-FR" sz="1600" dirty="0"/>
              <a:t>* généralités</a:t>
            </a:r>
          </a:p>
          <a:p>
            <a:r>
              <a:rPr lang="fr-FR" sz="1600" dirty="0"/>
              <a:t>	* voie de Rob</a:t>
            </a:r>
          </a:p>
          <a:p>
            <a:r>
              <a:rPr lang="fr-FR" sz="1600" dirty="0"/>
              <a:t>	* lombo-thoracotomie</a:t>
            </a:r>
          </a:p>
          <a:p>
            <a:r>
              <a:rPr lang="fr-FR" sz="1600" dirty="0"/>
              <a:t>	* lombo-</a:t>
            </a:r>
            <a:r>
              <a:rPr lang="fr-FR" sz="1600" dirty="0" err="1"/>
              <a:t>phréno</a:t>
            </a:r>
            <a:r>
              <a:rPr lang="fr-FR" sz="1600" dirty="0"/>
              <a:t>-thoracotomie</a:t>
            </a:r>
          </a:p>
          <a:p>
            <a:r>
              <a:rPr lang="fr-FR" sz="1600" dirty="0"/>
              <a:t>	* abord rétro-péritonéal des artères iliaques</a:t>
            </a:r>
          </a:p>
          <a:p>
            <a:r>
              <a:rPr lang="fr-FR" sz="1600" dirty="0"/>
              <a:t>	* abord para-rectal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Comparaison des abords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</a:rPr>
              <a:t>trans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et rétro-péritonéaux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Place de la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</a:rPr>
              <a:t>coelioscopie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Conclusion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</a:rPr>
              <a:t>take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home messages</a:t>
            </a:r>
          </a:p>
        </p:txBody>
      </p:sp>
      <p:pic>
        <p:nvPicPr>
          <p:cNvPr id="4" name="Picture 2" descr="C:\Users\Quentin\Desktop\mPizonH376.png">
            <a:extLst>
              <a:ext uri="{FF2B5EF4-FFF2-40B4-BE49-F238E27FC236}">
                <a16:creationId xmlns="" xmlns:a16="http://schemas.microsoft.com/office/drawing/2014/main" id="{BDEB4F4B-E33B-47DA-9031-8284C36BA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4272" y="181191"/>
            <a:ext cx="3905796" cy="639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9658" y="181191"/>
            <a:ext cx="6476468" cy="99790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07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699" y="365125"/>
            <a:ext cx="11679690" cy="1325563"/>
          </a:xfrm>
        </p:spPr>
        <p:txBody>
          <a:bodyPr/>
          <a:lstStyle/>
          <a:p>
            <a:r>
              <a:rPr lang="fr-FR" dirty="0"/>
              <a:t>ABORD RETROPERITONEAL DES ARTERES ILIAQUES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9699" y="1882588"/>
            <a:ext cx="111984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Incision du rebord chondral verticale jusqu’à 2cm au dessus de l’EIAS puis parallèle à l’arcade crurale </a:t>
            </a:r>
          </a:p>
          <a:p>
            <a:r>
              <a:rPr lang="fr-FR" sz="2000" dirty="0"/>
              <a:t>Refoulement du sac péritonéal vers l’avant avec l’uretère droit</a:t>
            </a:r>
          </a:p>
          <a:p>
            <a:r>
              <a:rPr lang="fr-FR" sz="2000" dirty="0"/>
              <a:t>Rein refoulé vers le haut 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=&gt; Abord de l’aorte sous rénale et de la bifurcation iliaque jusqu’à l’iliaque externe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80" y="2873931"/>
            <a:ext cx="2490536" cy="33841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873931"/>
            <a:ext cx="2775284" cy="3523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9699" y="264695"/>
            <a:ext cx="11679690" cy="143175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38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495" y="336884"/>
            <a:ext cx="10427368" cy="1325563"/>
          </a:xfrm>
        </p:spPr>
        <p:txBody>
          <a:bodyPr/>
          <a:lstStyle/>
          <a:p>
            <a:r>
              <a:rPr lang="fr-FR" dirty="0"/>
              <a:t>Abord para-rectal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3922" y="1578722"/>
            <a:ext cx="112041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dirty="0"/>
              <a:t>Voies de </a:t>
            </a:r>
            <a:r>
              <a:rPr lang="fr-FR" sz="2000" b="1" dirty="0" err="1">
                <a:solidFill>
                  <a:srgbClr val="FF0000"/>
                </a:solidFill>
              </a:rPr>
              <a:t>Risberg</a:t>
            </a:r>
            <a:r>
              <a:rPr lang="fr-FR" sz="2000" dirty="0"/>
              <a:t> (1) et </a:t>
            </a:r>
            <a:r>
              <a:rPr lang="fr-FR" sz="2000" b="1" dirty="0" err="1">
                <a:solidFill>
                  <a:srgbClr val="FF0000"/>
                </a:solidFill>
              </a:rPr>
              <a:t>Oudot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(2)</a:t>
            </a:r>
          </a:p>
          <a:p>
            <a:endParaRPr lang="fr-FR" sz="2000" dirty="0"/>
          </a:p>
          <a:p>
            <a:r>
              <a:rPr lang="fr-FR" sz="2000" dirty="0"/>
              <a:t>Abord </a:t>
            </a:r>
            <a:r>
              <a:rPr lang="fr-FR" sz="2000" dirty="0" err="1"/>
              <a:t>rétropéritonéal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sans section musculaire ni vasculonerveuse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10" y="3135597"/>
            <a:ext cx="2864281" cy="35999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838" y="2401833"/>
            <a:ext cx="2115239" cy="42437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276" y="3235246"/>
            <a:ext cx="4497592" cy="17003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58202" y="5332164"/>
            <a:ext cx="6579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=&gt; Abord de l’aorte sous rénale et de la bifurcation iliaque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663" y="336884"/>
            <a:ext cx="11730789" cy="12418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72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VOIES RETRO VS TRANS PERITONEALES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883" y="1969946"/>
            <a:ext cx="9600437" cy="2093231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38780"/>
              </p:ext>
            </p:extLst>
          </p:nvPr>
        </p:nvGraphicFramePr>
        <p:xfrm>
          <a:off x="515956" y="4593018"/>
          <a:ext cx="1116008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0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0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00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911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Abord rétro-péritonéal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Abord</a:t>
                      </a:r>
                      <a:r>
                        <a:rPr lang="fr-FR" sz="20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200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</a:t>
                      </a:r>
                      <a:r>
                        <a:rPr lang="fr-FR" sz="20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-péritonéal</a:t>
                      </a:r>
                      <a:endParaRPr lang="fr-FR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95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33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B050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33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5211">
                <a:tc>
                  <a:txBody>
                    <a:bodyPr/>
                    <a:lstStyle/>
                    <a:p>
                      <a:r>
                        <a:rPr lang="fr-FR" dirty="0"/>
                        <a:t>Pas de risque de lésion </a:t>
                      </a:r>
                      <a:r>
                        <a:rPr lang="fr-FR" dirty="0" err="1"/>
                        <a:t>dig</a:t>
                      </a:r>
                      <a:endParaRPr lang="fr-FR" dirty="0"/>
                    </a:p>
                    <a:p>
                      <a:r>
                        <a:rPr lang="fr-FR" dirty="0"/>
                        <a:t>Reprise + rapide du transit</a:t>
                      </a:r>
                    </a:p>
                    <a:p>
                      <a:r>
                        <a:rPr lang="fr-FR" dirty="0"/>
                        <a:t>Durée d’</a:t>
                      </a:r>
                      <a:r>
                        <a:rPr lang="fr-FR" dirty="0" err="1"/>
                        <a:t>hospit</a:t>
                      </a:r>
                      <a:r>
                        <a:rPr lang="fr-FR" dirty="0"/>
                        <a:t> +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courte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dirty="0"/>
                        <a:t>- de complications </a:t>
                      </a:r>
                      <a:r>
                        <a:rPr lang="fr-FR" dirty="0" err="1"/>
                        <a:t>respi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 op + longue</a:t>
                      </a:r>
                    </a:p>
                    <a:p>
                      <a:r>
                        <a:rPr lang="fr-FR" dirty="0"/>
                        <a:t>+</a:t>
                      </a:r>
                      <a:r>
                        <a:rPr lang="fr-FR" baseline="0" dirty="0"/>
                        <a:t> de pertes sanguines</a:t>
                      </a:r>
                    </a:p>
                    <a:p>
                      <a:r>
                        <a:rPr lang="fr-FR" baseline="0" dirty="0"/>
                        <a:t>Risque de plaies spléniques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/>
                        <a:t>Geste digestif associé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+ de </a:t>
                      </a:r>
                      <a:r>
                        <a:rPr lang="fr-FR" dirty="0" err="1"/>
                        <a:t>dleurs</a:t>
                      </a:r>
                      <a:endParaRPr lang="fr-FR" dirty="0"/>
                    </a:p>
                    <a:p>
                      <a:r>
                        <a:rPr lang="fr-FR" dirty="0"/>
                        <a:t>+ de complications post op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6568" y="252663"/>
            <a:ext cx="11694695" cy="14380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168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PLACE DE LA </a:t>
            </a:r>
            <a:r>
              <a:rPr lang="fr-FR" dirty="0" smtClean="0"/>
              <a:t>COELIOSCOPIE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08472" y="1531334"/>
            <a:ext cx="113363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dirty="0"/>
              <a:t>Le plus souvent par voie </a:t>
            </a:r>
            <a:r>
              <a:rPr lang="fr-FR" sz="2000" b="1" dirty="0" err="1">
                <a:solidFill>
                  <a:srgbClr val="FF3300"/>
                </a:solidFill>
              </a:rPr>
              <a:t>transpéritonéale</a:t>
            </a:r>
            <a:r>
              <a:rPr lang="fr-FR" sz="2000" dirty="0"/>
              <a:t> mais aussi en </a:t>
            </a:r>
            <a:r>
              <a:rPr lang="fr-FR" sz="2000" dirty="0" err="1" smtClean="0"/>
              <a:t>rétropéritonéal</a:t>
            </a:r>
            <a:r>
              <a:rPr lang="fr-FR" sz="2000" dirty="0" smtClean="0"/>
              <a:t> (mais conversion + difficile)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Dissection similaire aux abords «ouverts »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3300"/>
                </a:solidFill>
              </a:rPr>
              <a:t>Abord latéral </a:t>
            </a:r>
            <a:r>
              <a:rPr lang="fr-FR" sz="2000" dirty="0"/>
              <a:t>= + grand champ </a:t>
            </a:r>
            <a:r>
              <a:rPr lang="fr-FR" sz="2000" dirty="0" smtClean="0"/>
              <a:t>opératoire ou décubitus dorsal avec </a:t>
            </a:r>
            <a:r>
              <a:rPr lang="fr-FR" sz="2000" dirty="0" err="1" smtClean="0"/>
              <a:t>trocards</a:t>
            </a:r>
            <a:r>
              <a:rPr lang="fr-FR" sz="2000" dirty="0" smtClean="0"/>
              <a:t> dans les flancs</a:t>
            </a:r>
            <a:endParaRPr lang="fr-FR" sz="20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62" y="4639877"/>
            <a:ext cx="3686175" cy="1809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472" y="365125"/>
            <a:ext cx="11614823" cy="116620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853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TAKE HOME MESSAGES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2540" y="1690688"/>
            <a:ext cx="116007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r>
              <a:rPr lang="fr-FR" sz="2000" dirty="0"/>
              <a:t>Multiples voies d’abord, </a:t>
            </a:r>
            <a:r>
              <a:rPr lang="fr-FR" sz="2000" b="1" dirty="0">
                <a:solidFill>
                  <a:srgbClr val="FF3300"/>
                </a:solidFill>
              </a:rPr>
              <a:t>choix selon indication et hauteur aortique </a:t>
            </a:r>
          </a:p>
          <a:p>
            <a:endParaRPr lang="fr-FR" sz="2000" dirty="0"/>
          </a:p>
          <a:p>
            <a:r>
              <a:rPr lang="fr-FR" sz="2000" dirty="0"/>
              <a:t>Le plus souvent par </a:t>
            </a:r>
            <a:r>
              <a:rPr lang="fr-FR" sz="2000" b="1" dirty="0">
                <a:solidFill>
                  <a:srgbClr val="FF3300"/>
                </a:solidFill>
              </a:rPr>
              <a:t>laparotomie médiane</a:t>
            </a:r>
          </a:p>
          <a:p>
            <a:endParaRPr lang="fr-FR" sz="2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78606"/>
              </p:ext>
            </p:extLst>
          </p:nvPr>
        </p:nvGraphicFramePr>
        <p:xfrm>
          <a:off x="771180" y="3881507"/>
          <a:ext cx="107634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28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INDICATION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VOIE D’ABORD A</a:t>
                      </a:r>
                      <a:r>
                        <a:rPr lang="fr-FR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PRIVILEGIER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Urgence (hématome </a:t>
                      </a:r>
                      <a:r>
                        <a:rPr lang="fr-FR" dirty="0" err="1"/>
                        <a:t>rétropéritonéal</a:t>
                      </a:r>
                      <a:r>
                        <a:rPr lang="fr-FR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Laparo</a:t>
                      </a:r>
                      <a:r>
                        <a:rPr lang="fr-FR" dirty="0"/>
                        <a:t> médiane, Cattell-</a:t>
                      </a:r>
                      <a:r>
                        <a:rPr lang="fr-FR" dirty="0" err="1"/>
                        <a:t>Braach</a:t>
                      </a:r>
                      <a:r>
                        <a:rPr lang="fr-FR" baseline="0" dirty="0"/>
                        <a:t> et </a:t>
                      </a:r>
                      <a:r>
                        <a:rPr lang="fr-FR" baseline="0" dirty="0" err="1"/>
                        <a:t>Mattox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Obésité, ascite,</a:t>
                      </a:r>
                      <a:r>
                        <a:rPr lang="fr-FR" baseline="0" dirty="0"/>
                        <a:t> stomie, ATCD </a:t>
                      </a:r>
                      <a:r>
                        <a:rPr lang="fr-FR" baseline="0" dirty="0" err="1"/>
                        <a:t>laparo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Rétro-péritonéale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Aorte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coeliaque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Mattox</a:t>
                      </a:r>
                      <a:r>
                        <a:rPr lang="fr-FR" dirty="0"/>
                        <a:t> ou lombo-iliaque</a:t>
                      </a:r>
                      <a:r>
                        <a:rPr lang="fr-FR" baseline="0" dirty="0"/>
                        <a:t> ou thoraco-</a:t>
                      </a:r>
                      <a:r>
                        <a:rPr lang="fr-FR" baseline="0" dirty="0" err="1"/>
                        <a:t>phréno</a:t>
                      </a:r>
                      <a:r>
                        <a:rPr lang="fr-FR" baseline="0" dirty="0"/>
                        <a:t>-lombotomie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Bifurcation</a:t>
                      </a:r>
                      <a:r>
                        <a:rPr lang="fr-FR" baseline="0" dirty="0"/>
                        <a:t> iliaque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Laparo</a:t>
                      </a:r>
                      <a:r>
                        <a:rPr lang="fr-FR" dirty="0"/>
                        <a:t> médiane élargie en bas, abord </a:t>
                      </a:r>
                      <a:r>
                        <a:rPr lang="fr-FR" dirty="0" err="1"/>
                        <a:t>rétroP</a:t>
                      </a:r>
                      <a:r>
                        <a:rPr lang="fr-FR" dirty="0"/>
                        <a:t> des artères iliaques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Curage lombo-aortique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Laparo</a:t>
                      </a:r>
                      <a:r>
                        <a:rPr lang="fr-FR" baseline="0" dirty="0"/>
                        <a:t> médiane « classique », voire </a:t>
                      </a:r>
                      <a:r>
                        <a:rPr lang="fr-FR" baseline="0" dirty="0" err="1"/>
                        <a:t>coelio</a:t>
                      </a:r>
                      <a:r>
                        <a:rPr lang="fr-FR" baseline="0" dirty="0"/>
                        <a:t> en centre de référence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Geste digestif associé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Laparo</a:t>
                      </a:r>
                      <a:r>
                        <a:rPr lang="fr-FR" baseline="0" dirty="0"/>
                        <a:t> médiane « classique »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1" y="365125"/>
            <a:ext cx="11724700" cy="13255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716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02668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ANATOMIQUE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30184" y="1404769"/>
            <a:ext cx="7196865" cy="527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B4CBFF6-4215-4E9C-86FB-64571AB50A1F}"/>
              </a:ext>
            </a:extLst>
          </p:cNvPr>
          <p:cNvSpPr txBox="1"/>
          <p:nvPr/>
        </p:nvSpPr>
        <p:spPr>
          <a:xfrm>
            <a:off x="260450" y="1890560"/>
            <a:ext cx="61838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Aorte et VCI </a:t>
            </a:r>
            <a:r>
              <a:rPr lang="fr-FR" sz="2000" b="1" dirty="0">
                <a:solidFill>
                  <a:srgbClr val="FF0000"/>
                </a:solidFill>
              </a:rPr>
              <a:t>rétropéritonéales</a:t>
            </a:r>
          </a:p>
          <a:p>
            <a:endParaRPr lang="fr-FR" sz="2000" dirty="0"/>
          </a:p>
          <a:p>
            <a:r>
              <a:rPr lang="fr-FR" sz="2000" dirty="0"/>
              <a:t>Aorte plaquée sur le rachis, latéralisée à gauche</a:t>
            </a:r>
          </a:p>
          <a:p>
            <a:r>
              <a:rPr lang="fr-FR" sz="2000" dirty="0"/>
              <a:t>A sa droite : VCI</a:t>
            </a:r>
          </a:p>
          <a:p>
            <a:endParaRPr lang="fr-FR" sz="2000" dirty="0"/>
          </a:p>
          <a:p>
            <a:r>
              <a:rPr lang="fr-FR" sz="2000" dirty="0"/>
              <a:t>Hiatus aortique : T12</a:t>
            </a:r>
          </a:p>
          <a:p>
            <a:r>
              <a:rPr lang="fr-FR" sz="2000" dirty="0"/>
              <a:t>Bifurcation aorte - iliaque commune : L4 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Veine rénale gauche barre l’aorte en L1</a:t>
            </a:r>
          </a:p>
          <a:p>
            <a:endParaRPr lang="fr-FR" sz="2000" dirty="0"/>
          </a:p>
          <a:p>
            <a:r>
              <a:rPr lang="fr-FR" sz="2000" dirty="0"/>
              <a:t>Autour : chaines ganglionnaires </a:t>
            </a:r>
            <a:r>
              <a:rPr lang="fr-FR" sz="2000" dirty="0" err="1"/>
              <a:t>latéro</a:t>
            </a:r>
            <a:r>
              <a:rPr lang="fr-FR" sz="2000" dirty="0"/>
              <a:t>-aortique gauche, pré-aortique, inter-</a:t>
            </a:r>
            <a:r>
              <a:rPr lang="fr-FR" sz="2000" dirty="0" err="1"/>
              <a:t>aortico</a:t>
            </a:r>
            <a:r>
              <a:rPr lang="fr-FR" sz="2000" dirty="0"/>
              <a:t>-cave, pré-caves et </a:t>
            </a:r>
            <a:r>
              <a:rPr lang="fr-FR" sz="2000" dirty="0" err="1"/>
              <a:t>latéro</a:t>
            </a:r>
            <a:r>
              <a:rPr lang="fr-FR" sz="2000" dirty="0"/>
              <a:t>-caves droit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43" y="165253"/>
            <a:ext cx="5475907" cy="6601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724" y="365125"/>
            <a:ext cx="6183893" cy="11749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47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7318" y="1859339"/>
            <a:ext cx="1160750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Chirurgie vasculaire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Anévrismes de l’aorte abdominale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Sténoses de l’aorte abdominale ou des artères iliaques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Pontages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Chirurgie oncologique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Sarcomes rétro-péritonéaux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Curage lombo-aortique pour tumeurs </a:t>
            </a:r>
            <a:r>
              <a:rPr lang="fr-FR" dirty="0" smtClean="0"/>
              <a:t>testiculaires ou gynécologiques </a:t>
            </a:r>
            <a:r>
              <a:rPr lang="fr-FR" dirty="0"/>
              <a:t>: ovaire, col, endomètre 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Chirurgie traumatologique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Hématomes </a:t>
            </a:r>
            <a:r>
              <a:rPr lang="fr-FR" dirty="0" err="1"/>
              <a:t>rétro-péritonéaux</a:t>
            </a:r>
            <a:r>
              <a:rPr lang="fr-FR" dirty="0"/>
              <a:t> suite à des traumatismes violents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Prélèvements multi-organes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Canulation</a:t>
            </a:r>
            <a:r>
              <a:rPr lang="fr-FR" dirty="0"/>
              <a:t> des gros vaisseaux 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6726" y="288760"/>
            <a:ext cx="11381874" cy="131144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09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ABORDS TRANSPERITONEAUX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371600"/>
            <a:ext cx="7303168" cy="239428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11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0805" y="2754217"/>
            <a:ext cx="6272269" cy="20246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9394" cy="1325563"/>
          </a:xfrm>
        </p:spPr>
        <p:txBody>
          <a:bodyPr/>
          <a:lstStyle/>
          <a:p>
            <a:r>
              <a:rPr lang="fr-FR" dirty="0"/>
              <a:t>ABORDS TRANSPERITONEAUX - GENERALITES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3498" y="2357609"/>
            <a:ext cx="114795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Abords </a:t>
            </a:r>
            <a:r>
              <a:rPr lang="fr-FR" sz="2000" b="1" dirty="0">
                <a:solidFill>
                  <a:srgbClr val="FF0000"/>
                </a:solidFill>
              </a:rPr>
              <a:t>les plus fréquents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Décubitus dorsal </a:t>
            </a:r>
            <a:r>
              <a:rPr lang="fr-FR" sz="2000" dirty="0"/>
              <a:t>+/- billot lombaire </a:t>
            </a:r>
          </a:p>
          <a:p>
            <a:endParaRPr lang="fr-FR" sz="2000" dirty="0"/>
          </a:p>
          <a:p>
            <a:r>
              <a:rPr lang="fr-FR" sz="2000" dirty="0"/>
              <a:t>SNG, SAD, PCEA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12" y="4426318"/>
            <a:ext cx="4711031" cy="20089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57590" y="2932197"/>
            <a:ext cx="69700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  <a:r>
              <a:rPr lang="fr-FR" sz="2400" dirty="0"/>
              <a:t>- Laparotomie médiane « classique »</a:t>
            </a:r>
          </a:p>
          <a:p>
            <a:r>
              <a:rPr lang="fr-FR" sz="2400" dirty="0"/>
              <a:t>	- Voie </a:t>
            </a:r>
            <a:r>
              <a:rPr lang="fr-FR" sz="2400" dirty="0" err="1"/>
              <a:t>rétrocolique</a:t>
            </a:r>
            <a:r>
              <a:rPr lang="fr-FR" sz="2400" dirty="0"/>
              <a:t> droite</a:t>
            </a:r>
          </a:p>
          <a:p>
            <a:r>
              <a:rPr lang="fr-FR" sz="2400" dirty="0"/>
              <a:t>	- Voie </a:t>
            </a:r>
            <a:r>
              <a:rPr lang="fr-FR" sz="2400" dirty="0" err="1"/>
              <a:t>rétrocolique</a:t>
            </a:r>
            <a:r>
              <a:rPr lang="fr-FR" sz="2400" dirty="0"/>
              <a:t> gauche : pré ou rétro rénale</a:t>
            </a:r>
          </a:p>
          <a:p>
            <a:r>
              <a:rPr lang="fr-FR" sz="2400" dirty="0"/>
              <a:t>	- Laparotomie transversale</a:t>
            </a:r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43497" y="365125"/>
            <a:ext cx="11384097" cy="13255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52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Laparotomie médiane « classique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6270" y="1829770"/>
            <a:ext cx="115456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Incision </a:t>
            </a:r>
            <a:r>
              <a:rPr lang="fr-FR" sz="2000" b="1" dirty="0" err="1">
                <a:solidFill>
                  <a:srgbClr val="FF0000"/>
                </a:solidFill>
              </a:rPr>
              <a:t>xypho</a:t>
            </a:r>
            <a:r>
              <a:rPr lang="fr-FR" sz="2000" b="1" dirty="0">
                <a:solidFill>
                  <a:srgbClr val="FF0000"/>
                </a:solidFill>
              </a:rPr>
              <a:t>-pubienne</a:t>
            </a:r>
          </a:p>
          <a:p>
            <a:endParaRPr lang="fr-FR" sz="2000" dirty="0"/>
          </a:p>
          <a:p>
            <a:r>
              <a:rPr lang="fr-FR" sz="2000" dirty="0"/>
              <a:t>Traction du colon transverse vers le haut et de la masse grêle vers la droite = </a:t>
            </a:r>
            <a:r>
              <a:rPr lang="fr-FR" sz="2000" b="1" dirty="0">
                <a:solidFill>
                  <a:srgbClr val="FF0000"/>
                </a:solidFill>
              </a:rPr>
              <a:t>exposition de l’angle de </a:t>
            </a:r>
            <a:r>
              <a:rPr lang="fr-FR" sz="2000" b="1" dirty="0" err="1">
                <a:solidFill>
                  <a:srgbClr val="FF0000"/>
                </a:solidFill>
              </a:rPr>
              <a:t>Treitz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sz="2000" dirty="0"/>
          </a:p>
          <a:p>
            <a:r>
              <a:rPr lang="fr-FR" sz="2000" dirty="0"/>
              <a:t>Ouverture du péritoine postérieur du bas vers le haut jusqu’au </a:t>
            </a:r>
            <a:r>
              <a:rPr lang="fr-FR" sz="2000" dirty="0" err="1"/>
              <a:t>Treitz</a:t>
            </a:r>
            <a:r>
              <a:rPr lang="fr-FR" sz="2000" dirty="0"/>
              <a:t> =&gt; </a:t>
            </a:r>
            <a:r>
              <a:rPr lang="fr-FR" sz="2000" b="1" dirty="0">
                <a:solidFill>
                  <a:srgbClr val="FF0000"/>
                </a:solidFill>
              </a:rPr>
              <a:t>exposition de l’aorte sous rénale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40" y="3757906"/>
            <a:ext cx="2559701" cy="2997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0789" y="365125"/>
            <a:ext cx="11610474" cy="116288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05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Laparotomie médiane « classique »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4178" y="1528011"/>
            <a:ext cx="115236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r>
              <a:rPr lang="fr-FR" sz="2000" b="1" i="1" u="sng" dirty="0">
                <a:solidFill>
                  <a:schemeClr val="accent1">
                    <a:lumMod val="75000"/>
                  </a:schemeClr>
                </a:solidFill>
              </a:rPr>
              <a:t>Abord de la bifurcation iliaque et des artères iliaques : </a:t>
            </a:r>
          </a:p>
          <a:p>
            <a:endParaRPr lang="fr-FR" sz="2000" dirty="0"/>
          </a:p>
          <a:p>
            <a:r>
              <a:rPr lang="fr-FR" sz="2000" dirty="0"/>
              <a:t>Incision de la lame pré-sacrée (latéralisation à droite pour respecter le plexus nerveux pré-sacré)</a:t>
            </a:r>
          </a:p>
          <a:p>
            <a:endParaRPr lang="fr-FR" sz="2000" dirty="0"/>
          </a:p>
          <a:p>
            <a:r>
              <a:rPr lang="fr-FR" sz="2000" dirty="0"/>
              <a:t>Bascule du colon droit vers le haut et décollement du méso-</a:t>
            </a:r>
            <a:r>
              <a:rPr lang="fr-FR" sz="2000" dirty="0" err="1"/>
              <a:t>sigmoide</a:t>
            </a:r>
            <a:r>
              <a:rPr lang="fr-FR" sz="2000" dirty="0"/>
              <a:t> =&gt; </a:t>
            </a:r>
            <a:r>
              <a:rPr lang="fr-FR" sz="2000" b="1" dirty="0">
                <a:solidFill>
                  <a:srgbClr val="FF0000"/>
                </a:solidFill>
              </a:rPr>
              <a:t>exposition jusqu’aux iliaques externes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20" y="3518580"/>
            <a:ext cx="2675147" cy="3281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308" y="3518580"/>
            <a:ext cx="2570545" cy="3244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178" y="365125"/>
            <a:ext cx="11523643" cy="116288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05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Laparotomie médiane « classique »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0959" y="1672892"/>
            <a:ext cx="118100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i="1" u="sng" dirty="0"/>
          </a:p>
          <a:p>
            <a:r>
              <a:rPr lang="fr-FR" sz="2000" b="1" i="1" u="sng" dirty="0">
                <a:solidFill>
                  <a:schemeClr val="accent1">
                    <a:lumMod val="75000"/>
                  </a:schemeClr>
                </a:solidFill>
              </a:rPr>
              <a:t>Abord de l’aorte </a:t>
            </a:r>
            <a:r>
              <a:rPr lang="fr-FR" sz="2000" b="1" i="1" u="sng" dirty="0" err="1">
                <a:solidFill>
                  <a:schemeClr val="accent1">
                    <a:lumMod val="75000"/>
                  </a:schemeClr>
                </a:solidFill>
              </a:rPr>
              <a:t>coeliaque</a:t>
            </a:r>
            <a:r>
              <a:rPr lang="fr-FR" sz="2000" b="1" i="1" u="sng" dirty="0">
                <a:solidFill>
                  <a:schemeClr val="accent1">
                    <a:lumMod val="75000"/>
                  </a:schemeClr>
                </a:solidFill>
              </a:rPr>
              <a:t> et du tronc </a:t>
            </a:r>
            <a:r>
              <a:rPr lang="fr-FR" sz="2000" b="1" i="1" u="sng" dirty="0" err="1">
                <a:solidFill>
                  <a:schemeClr val="accent1">
                    <a:lumMod val="75000"/>
                  </a:schemeClr>
                </a:solidFill>
              </a:rPr>
              <a:t>coeliaque</a:t>
            </a:r>
            <a:r>
              <a:rPr lang="fr-FR" sz="2000" b="1" i="1" u="sng" dirty="0">
                <a:solidFill>
                  <a:schemeClr val="accent1">
                    <a:lumMod val="75000"/>
                  </a:schemeClr>
                </a:solidFill>
              </a:rPr>
              <a:t> : </a:t>
            </a:r>
          </a:p>
          <a:p>
            <a:endParaRPr lang="fr-FR" sz="2000" dirty="0"/>
          </a:p>
          <a:p>
            <a:r>
              <a:rPr lang="fr-FR" sz="2000" dirty="0"/>
              <a:t>Section du ligament rond puis du falciforme</a:t>
            </a:r>
          </a:p>
          <a:p>
            <a:endParaRPr lang="fr-FR" sz="2000" dirty="0"/>
          </a:p>
          <a:p>
            <a:r>
              <a:rPr lang="fr-FR" sz="2000" dirty="0"/>
              <a:t>Section du ligament triangulaire gauche jusqu’à la sus hep gauche</a:t>
            </a:r>
          </a:p>
          <a:p>
            <a:endParaRPr lang="fr-FR" sz="2000" dirty="0"/>
          </a:p>
          <a:p>
            <a:r>
              <a:rPr lang="fr-FR" sz="2000" dirty="0"/>
              <a:t>Section de la pars </a:t>
            </a:r>
            <a:r>
              <a:rPr lang="fr-FR" sz="2000" dirty="0" err="1"/>
              <a:t>flacida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Bascule du lobe gauche</a:t>
            </a:r>
            <a:r>
              <a:rPr lang="fr-FR" sz="2000" dirty="0"/>
              <a:t> vers la droite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Refoulement de l’œsophage et des pneumogastriques</a:t>
            </a:r>
            <a:r>
              <a:rPr lang="fr-FR" sz="2000" dirty="0"/>
              <a:t> vers la gauche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Incision du pilier droit du diaphragme</a:t>
            </a:r>
          </a:p>
          <a:p>
            <a:endParaRPr lang="fr-FR" sz="2000" dirty="0"/>
          </a:p>
          <a:p>
            <a:r>
              <a:rPr lang="fr-FR" sz="2000" dirty="0"/>
              <a:t>Section du ligament arqué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938" y="1918809"/>
            <a:ext cx="3617182" cy="4196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263" y="365125"/>
            <a:ext cx="11369842" cy="116288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682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1092</Words>
  <Application>Microsoft Office PowerPoint</Application>
  <PresentationFormat>Grand écran</PresentationFormat>
  <Paragraphs>307</Paragraphs>
  <Slides>25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Thème Office</vt:lpstr>
      <vt:lpstr>TECHNIQUE CHIRURGICALE</vt:lpstr>
      <vt:lpstr>PLAN</vt:lpstr>
      <vt:lpstr>RAPPEL ANATOMIQUE</vt:lpstr>
      <vt:lpstr>INDICATIONS</vt:lpstr>
      <vt:lpstr>ABORDS TRANSPERITONEAUX</vt:lpstr>
      <vt:lpstr>ABORDS TRANSPERITONEAUX - GENERALITES</vt:lpstr>
      <vt:lpstr>Laparotomie médiane « classique »</vt:lpstr>
      <vt:lpstr>Laparotomie médiane « classique »</vt:lpstr>
      <vt:lpstr>Laparotomie médiane « classique »</vt:lpstr>
      <vt:lpstr>Laparotomie médiane « classique »</vt:lpstr>
      <vt:lpstr>Voie rétrocolique droite (laparo médiane)</vt:lpstr>
      <vt:lpstr>Voie rétrocolique gauche rétro-rénale (laparo médiane) </vt:lpstr>
      <vt:lpstr>Voie rétrocolique gauche pré-rénale (laparo médiane)</vt:lpstr>
      <vt:lpstr>Laparotomie transversale transpéritonéale</vt:lpstr>
      <vt:lpstr>ABORDS RETROPERITONEAUX</vt:lpstr>
      <vt:lpstr>LES ABORDS RETROPERITONEAUX - GENERALITES</vt:lpstr>
      <vt:lpstr>VOIE DE ROB</vt:lpstr>
      <vt:lpstr>Voie lombo-iliaque = thoraco-lombotomie</vt:lpstr>
      <vt:lpstr>Thoraco-phréno-lombotomie</vt:lpstr>
      <vt:lpstr>ABORD RETROPERITONEAL DES ARTERES ILIAQUES</vt:lpstr>
      <vt:lpstr>Abord para-rectal</vt:lpstr>
      <vt:lpstr>VOIES RETRO VS TRANS PERITONEALES</vt:lpstr>
      <vt:lpstr>PLACE DE LA COELIOSCOPIE</vt:lpstr>
      <vt:lpstr>TAKE HOME MESSAGES</vt:lpstr>
      <vt:lpstr>MERCI POUR VOTRE ATTENTION</vt:lpstr>
    </vt:vector>
  </TitlesOfParts>
  <Company>Centre Léon Bérard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 CHIRURGICALE</dc:title>
  <dc:creator>MARTIN Valentine</dc:creator>
  <cp:lastModifiedBy>COURTY Catherine</cp:lastModifiedBy>
  <cp:revision>84</cp:revision>
  <dcterms:created xsi:type="dcterms:W3CDTF">2020-11-04T12:39:49Z</dcterms:created>
  <dcterms:modified xsi:type="dcterms:W3CDTF">2020-11-09T15:08:26Z</dcterms:modified>
</cp:coreProperties>
</file>