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86" r:id="rId3"/>
    <p:sldId id="291" r:id="rId4"/>
    <p:sldId id="285" r:id="rId5"/>
    <p:sldId id="292" r:id="rId6"/>
    <p:sldId id="293" r:id="rId7"/>
    <p:sldId id="294" r:id="rId8"/>
    <p:sldId id="290" r:id="rId9"/>
    <p:sldId id="257" r:id="rId10"/>
    <p:sldId id="289" r:id="rId11"/>
    <p:sldId id="258" r:id="rId12"/>
    <p:sldId id="259" r:id="rId13"/>
    <p:sldId id="261" r:id="rId14"/>
    <p:sldId id="281" r:id="rId15"/>
    <p:sldId id="262" r:id="rId16"/>
    <p:sldId id="263" r:id="rId17"/>
    <p:sldId id="284" r:id="rId18"/>
    <p:sldId id="282" r:id="rId19"/>
    <p:sldId id="265" r:id="rId20"/>
    <p:sldId id="264" r:id="rId21"/>
    <p:sldId id="266" r:id="rId22"/>
    <p:sldId id="283" r:id="rId23"/>
    <p:sldId id="267" r:id="rId24"/>
    <p:sldId id="268" r:id="rId25"/>
    <p:sldId id="287" r:id="rId26"/>
    <p:sldId id="288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386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54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2794fd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2794fdf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87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00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2794fdf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2794fdf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52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2794fdf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2794fdf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13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2794fdf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2794fdf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6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2794fdf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2794fdf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59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4df206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4df206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62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2794fdf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2794fdf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357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2794fdf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2794fdf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38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4df206d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4df206d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1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2794fdf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2794fdf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01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2794fdf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2794fdf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945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2794fdf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2794fdf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576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2794fdf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2794fdf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255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2794fd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2794fdf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38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2794fd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2794fdf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750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2794fd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2794fdf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193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b2794fdf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b2794fdf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003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b2794fdf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b2794fdf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545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b2794fdf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b2794fdf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71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262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b2794fdf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b2794fdf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022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b2794fdf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b2794fdf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39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b2794fdf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b2794fdf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123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b2794fdf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b2794fdf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52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00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41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52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08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2794fd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2794fd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666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2794fd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2794fdf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36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509150" y="3990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/>
              <a:t>Bibliographie CLB, </a:t>
            </a:r>
            <a:r>
              <a:rPr lang="fr" sz="1800" b="1" dirty="0" smtClean="0"/>
              <a:t>14/02/2020</a:t>
            </a:r>
            <a:endParaRPr sz="18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/>
              <a:t>Amaury VIGNEAU</a:t>
            </a:r>
            <a:endParaRPr sz="12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03" y="3344250"/>
            <a:ext cx="3054275" cy="16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2" y="401219"/>
            <a:ext cx="7663755" cy="2850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20260" y="1611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Introduction</a:t>
            </a:r>
            <a:endParaRPr sz="36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83639" y="1082009"/>
            <a:ext cx="82452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400" b="1" dirty="0" smtClean="0"/>
              <a:t>Question </a:t>
            </a:r>
            <a:r>
              <a:rPr lang="fr" sz="2400" b="1" dirty="0"/>
              <a:t>:</a:t>
            </a:r>
            <a:r>
              <a:rPr lang="fr" sz="2400" dirty="0"/>
              <a:t> </a:t>
            </a:r>
            <a:r>
              <a:rPr lang="fr" sz="2400" dirty="0" smtClean="0"/>
              <a:t>Pas d’essai prospectif randomisé comparant l’association radiothérapie + chimiothérapie, et la chimiothérapie seule.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fr" sz="2400" dirty="0"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" sz="2400" b="1" dirty="0" smtClean="0">
                <a:solidFill>
                  <a:srgbClr val="FF0000"/>
                </a:solidFill>
              </a:rPr>
              <a:t>GOG 258 : Essai prospectif randomisé comparant CRT vs CTS dans le cancer de l’endomètre localement avancé (Stade III à I</a:t>
            </a:r>
            <a:r>
              <a:rPr lang="fr-FR" sz="2400" b="1" dirty="0">
                <a:solidFill>
                  <a:srgbClr val="FF0000"/>
                </a:solidFill>
              </a:rPr>
              <a:t>V</a:t>
            </a:r>
            <a:r>
              <a:rPr lang="fr" sz="2400" b="1" dirty="0" smtClean="0">
                <a:solidFill>
                  <a:srgbClr val="FF0000"/>
                </a:solidFill>
              </a:rPr>
              <a:t>a)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4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01297" y="638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Introduction</a:t>
            </a:r>
            <a:endParaRPr sz="3600" b="1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468300" y="925011"/>
            <a:ext cx="6712500" cy="3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/>
              <a:t>Essai :</a:t>
            </a:r>
            <a:r>
              <a:rPr lang="fr" sz="1600" dirty="0"/>
              <a:t> </a:t>
            </a:r>
            <a:endParaRPr sz="16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" sz="1400" dirty="0" smtClean="0"/>
              <a:t>Randomisé et contrôlé (1:1)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" sz="1400" dirty="0" smtClean="0"/>
              <a:t>Stratification sur l’âge et sur la présence/absence de maladie résiduelle</a:t>
            </a:r>
            <a:endParaRPr lang="fr" sz="14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" sz="1400" dirty="0" smtClean="0"/>
              <a:t>De supériorité</a:t>
            </a:r>
            <a:endParaRPr lang="fr" sz="14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/>
              <a:t>Phase </a:t>
            </a:r>
            <a:r>
              <a:rPr lang="fr-FR" sz="1400" dirty="0" smtClean="0"/>
              <a:t>3 : sécurité et efficacité</a:t>
            </a:r>
            <a:endParaRPr lang="fr-FR" sz="14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" sz="1400" dirty="0" smtClean="0"/>
              <a:t>Multicentrique</a:t>
            </a:r>
            <a:endParaRPr lang="fr" sz="14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" sz="1400" dirty="0" smtClean="0"/>
              <a:t>En </a:t>
            </a:r>
            <a:r>
              <a:rPr lang="fr" sz="1400" dirty="0"/>
              <a:t>ouvert (pas de double </a:t>
            </a:r>
            <a:r>
              <a:rPr lang="fr" sz="1400" dirty="0" smtClean="0"/>
              <a:t>aveugle)</a:t>
            </a:r>
            <a:endParaRPr lang="fr" sz="1400"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r" sz="1400" dirty="0" smtClean="0"/>
              <a:t>Prospectif</a:t>
            </a:r>
            <a:endParaRPr lang="fr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27050" y="1178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93449" y="912492"/>
            <a:ext cx="8263800" cy="4033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u="sng" dirty="0"/>
              <a:t>Critères d’inclusion 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r-FR" sz="1600" dirty="0" smtClean="0"/>
              <a:t>&gt; 18 ans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 sz="1600" dirty="0" smtClean="0"/>
              <a:t>Carcinome endométrial stade III ou </a:t>
            </a:r>
            <a:r>
              <a:rPr lang="fr-FR" sz="1600" dirty="0" err="1" smtClean="0"/>
              <a:t>IVa</a:t>
            </a:r>
            <a:r>
              <a:rPr lang="fr-FR" sz="1600" dirty="0" smtClean="0"/>
              <a:t> FIGO tous types </a:t>
            </a:r>
            <a:r>
              <a:rPr lang="fr-FR" sz="1600" dirty="0" err="1" smtClean="0"/>
              <a:t>histo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 sz="1600" dirty="0" smtClean="0"/>
              <a:t>Carcinome endométrial à cellules claires ou séreux stade I ou II + cytologie péritonéale positive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 sz="1600" dirty="0" smtClean="0"/>
              <a:t>HTNC dans les 8 semaines avant l’essai</a:t>
            </a:r>
          </a:p>
          <a:p>
            <a:pPr lvl="0">
              <a:buChar char="-"/>
            </a:pPr>
            <a:r>
              <a:rPr lang="fr-FR" sz="1600" dirty="0" smtClean="0"/>
              <a:t>GOG Performance </a:t>
            </a:r>
            <a:r>
              <a:rPr lang="fr-FR" sz="1600" dirty="0"/>
              <a:t>Status ≤ </a:t>
            </a:r>
            <a:r>
              <a:rPr lang="fr-FR" sz="1600" dirty="0" smtClean="0"/>
              <a:t>2</a:t>
            </a:r>
          </a:p>
          <a:p>
            <a:pPr lvl="0">
              <a:buChar char="-"/>
            </a:pPr>
            <a:endParaRPr lang="fr-FR" sz="1600" dirty="0"/>
          </a:p>
          <a:p>
            <a:pPr marL="114300" indent="0">
              <a:buNone/>
            </a:pPr>
            <a:r>
              <a:rPr lang="fr-FR" sz="1600" b="1" u="sng" dirty="0"/>
              <a:t>Critères </a:t>
            </a:r>
            <a:r>
              <a:rPr lang="fr-FR" sz="1600" b="1" u="sng" dirty="0" smtClean="0"/>
              <a:t>d’exclusion :</a:t>
            </a:r>
            <a:endParaRPr lang="fr-FR" sz="1600" dirty="0" smtClean="0"/>
          </a:p>
          <a:p>
            <a:pPr marL="114300" lvl="0" indent="0">
              <a:buNone/>
            </a:pPr>
            <a:endParaRPr lang="fr-FR" sz="1600" dirty="0" smtClean="0"/>
          </a:p>
          <a:p>
            <a:pPr lvl="0">
              <a:buChar char="-"/>
            </a:pPr>
            <a:r>
              <a:rPr lang="fr-FR" sz="1600" dirty="0" smtClean="0"/>
              <a:t>Masse tumoral résiduelle &gt; 2 cm</a:t>
            </a:r>
          </a:p>
          <a:p>
            <a:pPr lvl="0">
              <a:buChar char="-"/>
            </a:pPr>
            <a:r>
              <a:rPr lang="fr-FR" sz="1600" dirty="0" err="1" smtClean="0"/>
              <a:t>Carcinosarcome</a:t>
            </a:r>
            <a:endParaRPr lang="fr-FR" sz="1600" dirty="0" smtClean="0"/>
          </a:p>
          <a:p>
            <a:pPr lvl="0">
              <a:buChar char="-"/>
            </a:pPr>
            <a:r>
              <a:rPr lang="fr-FR" sz="1600" dirty="0" smtClean="0"/>
              <a:t>Récidive carcinome endométrial</a:t>
            </a:r>
            <a:endParaRPr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00184" y="725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747463" y="1155469"/>
            <a:ext cx="8263800" cy="3649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b="1" dirty="0" smtClean="0"/>
              <a:t>Protocole 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lang="fr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b="1" dirty="0" smtClean="0"/>
              <a:t>Chimioradiothérapie (CRT) :</a:t>
            </a:r>
            <a:r>
              <a:rPr lang="fr" dirty="0" smtClean="0"/>
              <a:t> Cisplatine 50 mg/m² + RTP externe à J1 et J29, suivi de 4 cures de Carboplatine + Pactitaxel 175 mg/m² (1 cure / 3 semaines) + G-CSF</a:t>
            </a:r>
            <a:endParaRPr dirty="0"/>
          </a:p>
          <a:p>
            <a:pPr lvl="0">
              <a:spcBef>
                <a:spcPts val="1600"/>
              </a:spcBef>
              <a:buChar char="-"/>
            </a:pPr>
            <a:r>
              <a:rPr lang="fr" b="1" dirty="0" smtClean="0"/>
              <a:t>Chimothérapie seule (CTS) : </a:t>
            </a:r>
            <a:r>
              <a:rPr lang="fr" dirty="0" smtClean="0"/>
              <a:t>6 cures de </a:t>
            </a:r>
            <a:r>
              <a:rPr lang="fr-FR" dirty="0"/>
              <a:t>Carboplatine + Pactitaxel 175 mg/m² (1 cure / 3 semaines</a:t>
            </a:r>
            <a:r>
              <a:rPr lang="fr-FR" dirty="0" smtClean="0"/>
              <a:t>)</a:t>
            </a:r>
          </a:p>
          <a:p>
            <a:pPr lvl="0">
              <a:spcBef>
                <a:spcPts val="1600"/>
              </a:spcBef>
              <a:buChar char="-"/>
            </a:pPr>
            <a:r>
              <a:rPr lang="fr-FR" b="1" dirty="0" smtClean="0"/>
              <a:t>Radiothérapie externe : </a:t>
            </a:r>
            <a:r>
              <a:rPr lang="fr-FR" dirty="0" smtClean="0"/>
              <a:t>4500 Gy sur 25 séances sur le pelvis +/- aires latéro-aortiques</a:t>
            </a: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00184" y="725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747463" y="1155469"/>
            <a:ext cx="8263800" cy="3649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b="1" dirty="0" smtClean="0"/>
              <a:t>Protocole 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lang="fr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 b="1" dirty="0" smtClean="0"/>
              <a:t>Suivi scannographique :  </a:t>
            </a:r>
            <a:r>
              <a:rPr lang="fr-FR" dirty="0" smtClean="0"/>
              <a:t>TDM TAP avant le traitement, à la fin du traitement, puis tous les 6 mois pendant 2 ans, puis tous les ans pendant 5 ans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 b="1" dirty="0" smtClean="0"/>
              <a:t>Suivi effets indésirables : </a:t>
            </a:r>
            <a:r>
              <a:rPr lang="fr-FR" dirty="0" smtClean="0"/>
              <a:t>FACT-En et FACT/GOG-NTX (2 questionnaires de qualité de vie) avant le traitement, 1 semaine après la radiothérapie ou avant 3 cycles de chimio, et à S18 + S70 du traitement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507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75246" y="642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749662" y="1006294"/>
            <a:ext cx="8263800" cy="4137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u="sng" dirty="0"/>
              <a:t>Analyse statistique </a:t>
            </a:r>
            <a:r>
              <a:rPr lang="fr" sz="2400" b="1" u="sng" dirty="0" smtClean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 dirty="0"/>
              <a:t>Hypothèse :</a:t>
            </a:r>
            <a:r>
              <a:rPr lang="fr" dirty="0"/>
              <a:t> </a:t>
            </a:r>
            <a:r>
              <a:rPr lang="fr" b="1" dirty="0" smtClean="0"/>
              <a:t>28,5 </a:t>
            </a:r>
            <a:r>
              <a:rPr lang="fr" b="1" dirty="0"/>
              <a:t>% de </a:t>
            </a:r>
            <a:r>
              <a:rPr lang="fr-FR" b="1" dirty="0" smtClean="0"/>
              <a:t>diminution d’incidence de récidive ou mortalité dans le bras CRT par rapport au bras CTS, soit une différence de 9 % sur la survie sans récidive (70 % pour CRT vs 61 % pour CTS)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1600"/>
              </a:spcBef>
              <a:buNone/>
            </a:pPr>
            <a:r>
              <a:rPr lang="fr" u="sng" dirty="0"/>
              <a:t>Nombre de patients à traiter :</a:t>
            </a:r>
            <a:r>
              <a:rPr lang="fr" dirty="0"/>
              <a:t> </a:t>
            </a:r>
            <a:r>
              <a:rPr lang="fr-FR" dirty="0" smtClean="0"/>
              <a:t>au moins 804 patients à inclure, pour observer 252 événements (récidive ou mort) avec une puissance de 85 % et un risque </a:t>
            </a:r>
            <a:r>
              <a:rPr lang="el-GR" dirty="0" smtClean="0"/>
              <a:t>α</a:t>
            </a:r>
            <a:r>
              <a:rPr lang="fr-FR" dirty="0" smtClean="0"/>
              <a:t> de 5 %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28600" y="14068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582785" y="105447"/>
            <a:ext cx="3291840" cy="648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813 patientes éligibles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4" name="Connecteur droit 3"/>
          <p:cNvCxnSpPr>
            <a:stCxn id="2" idx="2"/>
          </p:cNvCxnSpPr>
          <p:nvPr/>
        </p:nvCxnSpPr>
        <p:spPr>
          <a:xfrm>
            <a:off x="5228705" y="753840"/>
            <a:ext cx="0" cy="1049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2785" y="1805606"/>
            <a:ext cx="3291840" cy="6369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736 patientes randomisées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76357" y="1019490"/>
            <a:ext cx="2136371" cy="5320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77 patientes exclues (mauvais </a:t>
            </a:r>
            <a:r>
              <a:rPr lang="fr-FR" sz="1000" dirty="0" err="1" smtClean="0"/>
              <a:t>staging</a:t>
            </a:r>
            <a:r>
              <a:rPr lang="fr-FR" sz="1000" dirty="0" smtClean="0"/>
              <a:t>, manque d’informations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5228705" y="1301530"/>
            <a:ext cx="94765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3898669" y="2457465"/>
            <a:ext cx="1330036" cy="584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228705" y="2450007"/>
            <a:ext cx="1417320" cy="592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67891" y="3027542"/>
            <a:ext cx="1936866" cy="845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CRT</a:t>
            </a:r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N = 370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3801687" y="3873365"/>
            <a:ext cx="5542" cy="324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646024" y="3873365"/>
            <a:ext cx="5542" cy="324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33254" y="4197927"/>
            <a:ext cx="1936866" cy="845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CRT traitées</a:t>
            </a:r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N = 346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77591" y="4197926"/>
            <a:ext cx="1936866" cy="845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CTS traitées</a:t>
            </a:r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N = 361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7591" y="3035000"/>
            <a:ext cx="1936866" cy="845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CTS</a:t>
            </a:r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N = 366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6646024" y="4032373"/>
            <a:ext cx="1226129" cy="3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7872153" y="3825944"/>
            <a:ext cx="1111133" cy="412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5 patientes non traitées</a:t>
            </a:r>
            <a:endParaRPr lang="fr-FR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1374373" y="3825944"/>
            <a:ext cx="1111133" cy="412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24 patientes non traitées</a:t>
            </a:r>
            <a:endParaRPr lang="fr-FR" dirty="0"/>
          </a:p>
        </p:txBody>
      </p:sp>
      <p:cxnSp>
        <p:nvCxnSpPr>
          <p:cNvPr id="43" name="Connecteur droit 42"/>
          <p:cNvCxnSpPr>
            <a:stCxn id="42" idx="3"/>
          </p:cNvCxnSpPr>
          <p:nvPr/>
        </p:nvCxnSpPr>
        <p:spPr>
          <a:xfrm>
            <a:off x="2485506" y="4032373"/>
            <a:ext cx="1316181" cy="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070764" y="3283527"/>
            <a:ext cx="44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1)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070764" y="4466948"/>
            <a:ext cx="44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2)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28600" y="1117621"/>
            <a:ext cx="2604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1) Etude d’efficacité</a:t>
            </a:r>
          </a:p>
          <a:p>
            <a:pPr marL="457200" indent="-457200">
              <a:buAutoNum type="arabicParenR"/>
            </a:pPr>
            <a:endParaRPr lang="fr-FR" sz="2000" dirty="0" smtClean="0">
              <a:solidFill>
                <a:srgbClr val="FF0000"/>
              </a:solidFill>
            </a:endParaRP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2) Etude de sécurité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75246" y="642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84" y="636984"/>
            <a:ext cx="6963747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7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00184" y="725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Méthodes</a:t>
            </a:r>
            <a:endParaRPr sz="3600" b="1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226086" y="1222755"/>
            <a:ext cx="5437204" cy="3698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fr-FR" sz="1600" dirty="0" smtClean="0"/>
              <a:t>Patientes globalement en bon état général (75 % de PS 0)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6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fr-FR" sz="1600" dirty="0" smtClean="0"/>
              <a:t>Pas de maladie résiduelle avant le traitement dans 98 % des cas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6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fr-FR" sz="1600" b="1" dirty="0" smtClean="0"/>
              <a:t>BMI médian = 32 </a:t>
            </a:r>
            <a:r>
              <a:rPr lang="fr-FR" sz="1600" dirty="0" smtClean="0"/>
              <a:t>(= obésité grade 1)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600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fr-FR" sz="1600" dirty="0" smtClean="0"/>
              <a:t>Age médian 60 ans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fr-FR" sz="1600" dirty="0" smtClean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GROUPES COMPARABLES</a:t>
            </a:r>
            <a:endParaRPr lang="fr-FR" sz="2000" b="1" dirty="0">
              <a:solidFill>
                <a:srgbClr val="FF0000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91" y="0"/>
            <a:ext cx="2999765" cy="5143500"/>
          </a:xfrm>
          <a:prstGeom prst="rect">
            <a:avLst/>
          </a:prstGeom>
        </p:spPr>
      </p:pic>
      <p:sp>
        <p:nvSpPr>
          <p:cNvPr id="5" name="Google Shape;117;p22"/>
          <p:cNvSpPr/>
          <p:nvPr/>
        </p:nvSpPr>
        <p:spPr>
          <a:xfrm>
            <a:off x="5852160" y="1296785"/>
            <a:ext cx="2873828" cy="157944"/>
          </a:xfrm>
          <a:custGeom>
            <a:avLst/>
            <a:gdLst/>
            <a:ahLst/>
            <a:cxnLst/>
            <a:rect l="l" t="t" r="r" b="b"/>
            <a:pathLst>
              <a:path w="166999" h="11284" extrusionOk="0">
                <a:moveTo>
                  <a:pt x="376" y="0"/>
                </a:moveTo>
                <a:lnTo>
                  <a:pt x="166999" y="752"/>
                </a:lnTo>
                <a:lnTo>
                  <a:pt x="166623" y="11284"/>
                </a:lnTo>
                <a:lnTo>
                  <a:pt x="0" y="10155"/>
                </a:ln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117;p22"/>
          <p:cNvSpPr/>
          <p:nvPr/>
        </p:nvSpPr>
        <p:spPr>
          <a:xfrm>
            <a:off x="5852160" y="2331739"/>
            <a:ext cx="2873828" cy="157944"/>
          </a:xfrm>
          <a:custGeom>
            <a:avLst/>
            <a:gdLst/>
            <a:ahLst/>
            <a:cxnLst/>
            <a:rect l="l" t="t" r="r" b="b"/>
            <a:pathLst>
              <a:path w="166999" h="11284" extrusionOk="0">
                <a:moveTo>
                  <a:pt x="376" y="0"/>
                </a:moveTo>
                <a:lnTo>
                  <a:pt x="166999" y="752"/>
                </a:lnTo>
                <a:lnTo>
                  <a:pt x="166623" y="11284"/>
                </a:lnTo>
                <a:lnTo>
                  <a:pt x="0" y="10155"/>
                </a:ln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Google Shape;117;p22"/>
          <p:cNvSpPr/>
          <p:nvPr/>
        </p:nvSpPr>
        <p:spPr>
          <a:xfrm>
            <a:off x="5852160" y="4017818"/>
            <a:ext cx="2873828" cy="157944"/>
          </a:xfrm>
          <a:custGeom>
            <a:avLst/>
            <a:gdLst/>
            <a:ahLst/>
            <a:cxnLst/>
            <a:rect l="l" t="t" r="r" b="b"/>
            <a:pathLst>
              <a:path w="166999" h="11284" extrusionOk="0">
                <a:moveTo>
                  <a:pt x="376" y="0"/>
                </a:moveTo>
                <a:lnTo>
                  <a:pt x="166999" y="752"/>
                </a:lnTo>
                <a:lnTo>
                  <a:pt x="166623" y="11284"/>
                </a:lnTo>
                <a:lnTo>
                  <a:pt x="0" y="10155"/>
                </a:ln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Google Shape;117;p22"/>
          <p:cNvSpPr/>
          <p:nvPr/>
        </p:nvSpPr>
        <p:spPr>
          <a:xfrm>
            <a:off x="5852159" y="4300450"/>
            <a:ext cx="2873828" cy="180109"/>
          </a:xfrm>
          <a:custGeom>
            <a:avLst/>
            <a:gdLst/>
            <a:ahLst/>
            <a:cxnLst/>
            <a:rect l="l" t="t" r="r" b="b"/>
            <a:pathLst>
              <a:path w="166999" h="11284" extrusionOk="0">
                <a:moveTo>
                  <a:pt x="376" y="0"/>
                </a:moveTo>
                <a:lnTo>
                  <a:pt x="166999" y="752"/>
                </a:lnTo>
                <a:lnTo>
                  <a:pt x="166623" y="11284"/>
                </a:lnTo>
                <a:lnTo>
                  <a:pt x="0" y="10155"/>
                </a:ln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530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187761" y="1933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 smtClean="0"/>
              <a:t>Méthodes</a:t>
            </a:r>
            <a:endParaRPr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70669" y="997527"/>
            <a:ext cx="815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/>
              <a:t>Suivi patientes</a:t>
            </a:r>
            <a:r>
              <a:rPr lang="fr-FR" sz="1800" dirty="0" smtClean="0"/>
              <a:t> :</a:t>
            </a:r>
          </a:p>
          <a:p>
            <a:endParaRPr lang="fr-FR" sz="1800" dirty="0"/>
          </a:p>
          <a:p>
            <a:r>
              <a:rPr lang="fr-FR" sz="1800" dirty="0" smtClean="0"/>
              <a:t>- </a:t>
            </a:r>
            <a:r>
              <a:rPr lang="fr-FR" sz="1600" dirty="0" smtClean="0"/>
              <a:t>Médiane de suivi de 47 mois (environ 4  ans) 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" y="2045233"/>
            <a:ext cx="5029902" cy="29245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78089" y="2793543"/>
            <a:ext cx="3566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75 % des CRT ont reçu un traitement complet et 58 % ont reçu les 2 doses de Cisplatine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28 % des CTS ont reçu un traitement complet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5" name="Google Shape;117;p22"/>
          <p:cNvSpPr/>
          <p:nvPr/>
        </p:nvSpPr>
        <p:spPr>
          <a:xfrm>
            <a:off x="187760" y="4609425"/>
            <a:ext cx="4475679" cy="246153"/>
          </a:xfrm>
          <a:custGeom>
            <a:avLst/>
            <a:gdLst/>
            <a:ahLst/>
            <a:cxnLst/>
            <a:rect l="l" t="t" r="r" b="b"/>
            <a:pathLst>
              <a:path w="166999" h="11284" extrusionOk="0">
                <a:moveTo>
                  <a:pt x="376" y="0"/>
                </a:moveTo>
                <a:lnTo>
                  <a:pt x="166999" y="752"/>
                </a:lnTo>
                <a:lnTo>
                  <a:pt x="166623" y="11284"/>
                </a:lnTo>
                <a:lnTo>
                  <a:pt x="0" y="10155"/>
                </a:ln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17;p22"/>
          <p:cNvSpPr/>
          <p:nvPr/>
        </p:nvSpPr>
        <p:spPr>
          <a:xfrm>
            <a:off x="187759" y="3600596"/>
            <a:ext cx="5029904" cy="246153"/>
          </a:xfrm>
          <a:custGeom>
            <a:avLst/>
            <a:gdLst/>
            <a:ahLst/>
            <a:cxnLst/>
            <a:rect l="l" t="t" r="r" b="b"/>
            <a:pathLst>
              <a:path w="166999" h="11284" extrusionOk="0">
                <a:moveTo>
                  <a:pt x="376" y="0"/>
                </a:moveTo>
                <a:lnTo>
                  <a:pt x="166999" y="752"/>
                </a:lnTo>
                <a:lnTo>
                  <a:pt x="166623" y="11284"/>
                </a:lnTo>
                <a:lnTo>
                  <a:pt x="0" y="10155"/>
                </a:ln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7921" y="113725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</a:t>
            </a:r>
            <a:r>
              <a:rPr lang="fr" sz="3600" b="1" dirty="0" smtClean="0"/>
              <a:t>Histologie</a:t>
            </a:r>
            <a:endParaRPr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4" y="1137382"/>
            <a:ext cx="7847653" cy="3782245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989890" y="1620981"/>
            <a:ext cx="731520" cy="8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020071" y="4064924"/>
            <a:ext cx="1909376" cy="2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216924" y="1600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OBJECTIFS</a:t>
            </a:r>
            <a:endParaRPr sz="3600" b="1"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634613"/>
            <a:ext cx="8520600" cy="3136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 dirty="0">
                <a:solidFill>
                  <a:srgbClr val="FF0000"/>
                </a:solidFill>
              </a:rPr>
              <a:t>Critère de jugement principal </a:t>
            </a:r>
            <a:r>
              <a:rPr lang="fr" sz="2400" b="1" dirty="0" smtClean="0">
                <a:solidFill>
                  <a:srgbClr val="FF0000"/>
                </a:solidFill>
              </a:rPr>
              <a:t>= Survie sans récidive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 u="sng" dirty="0" smtClean="0">
                <a:solidFill>
                  <a:schemeClr val="dk1"/>
                </a:solidFill>
              </a:rPr>
              <a:t>Critères Secondaires : </a:t>
            </a: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600" dirty="0" smtClean="0">
                <a:solidFill>
                  <a:schemeClr val="dk1"/>
                </a:solidFill>
              </a:rPr>
              <a:t>Survie globale</a:t>
            </a: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600" dirty="0" smtClean="0">
                <a:solidFill>
                  <a:schemeClr val="dk1"/>
                </a:solidFill>
              </a:rPr>
              <a:t>Incidence et sévérité de la toxicité à court et long terme</a:t>
            </a: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600" dirty="0" smtClean="0">
                <a:solidFill>
                  <a:schemeClr val="dk1"/>
                </a:solidFill>
              </a:rPr>
              <a:t>Qualité de vie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RÉSULTATS</a:t>
            </a:r>
            <a:endParaRPr b="1" dirty="0"/>
          </a:p>
        </p:txBody>
      </p:sp>
      <p:sp>
        <p:nvSpPr>
          <p:cNvPr id="127" name="Google Shape;127;p23"/>
          <p:cNvSpPr txBox="1"/>
          <p:nvPr/>
        </p:nvSpPr>
        <p:spPr>
          <a:xfrm>
            <a:off x="289378" y="931000"/>
            <a:ext cx="3925176" cy="4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/>
              <a:t>Critère de jugement principal 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" y="1576750"/>
            <a:ext cx="4282623" cy="33073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12575" y="1388225"/>
            <a:ext cx="39901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Pas de différence significative pour la survie sans récidive entre CRT et CTS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59 % de survie sans récidive dans CRT vs 58 % pour CTS à 5 ans de suivi (</a:t>
            </a:r>
            <a:r>
              <a:rPr lang="pl-PL" dirty="0" smtClean="0"/>
              <a:t>hazard</a:t>
            </a:r>
            <a:r>
              <a:rPr lang="fr-FR" dirty="0" smtClean="0"/>
              <a:t> </a:t>
            </a:r>
            <a:r>
              <a:rPr lang="pl-PL" dirty="0" smtClean="0"/>
              <a:t>ratio</a:t>
            </a:r>
            <a:r>
              <a:rPr lang="fr-FR" dirty="0" smtClean="0"/>
              <a:t> =</a:t>
            </a:r>
            <a:r>
              <a:rPr lang="pl-PL" dirty="0" smtClean="0"/>
              <a:t> </a:t>
            </a:r>
            <a:r>
              <a:rPr lang="pl-PL" dirty="0"/>
              <a:t>0.90; 90% </a:t>
            </a:r>
            <a:r>
              <a:rPr lang="pl-PL" dirty="0" smtClean="0"/>
              <a:t>CI</a:t>
            </a:r>
            <a:r>
              <a:rPr lang="pl-PL" dirty="0"/>
              <a:t>, 0.74 to </a:t>
            </a:r>
            <a:r>
              <a:rPr lang="pl-PL" dirty="0" smtClean="0"/>
              <a:t>1.10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165 morts  : 86 pour CRT / 79 pour CTS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106498" y="1198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RÉSULTATS</a:t>
            </a:r>
            <a:endParaRPr b="1" dirty="0"/>
          </a:p>
        </p:txBody>
      </p:sp>
      <p:sp>
        <p:nvSpPr>
          <p:cNvPr id="127" name="Google Shape;127;p23"/>
          <p:cNvSpPr txBox="1"/>
          <p:nvPr/>
        </p:nvSpPr>
        <p:spPr>
          <a:xfrm>
            <a:off x="5538892" y="1843924"/>
            <a:ext cx="3436238" cy="4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Analyse en sous groupe 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70022" y="2685010"/>
            <a:ext cx="377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Pas de sous groupe identifié bénéficiant de la CRT par rapport à la CTS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" y="897775"/>
            <a:ext cx="5153891" cy="4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106497" y="1614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RÉSULTATS</a:t>
            </a:r>
            <a:endParaRPr b="1" dirty="0"/>
          </a:p>
        </p:txBody>
      </p:sp>
      <p:sp>
        <p:nvSpPr>
          <p:cNvPr id="137" name="Google Shape;137;p24"/>
          <p:cNvSpPr txBox="1"/>
          <p:nvPr/>
        </p:nvSpPr>
        <p:spPr>
          <a:xfrm>
            <a:off x="206251" y="806309"/>
            <a:ext cx="3085590" cy="50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dk1"/>
                </a:solidFill>
              </a:rPr>
              <a:t>Récidive en fonction du site : </a:t>
            </a:r>
            <a:endParaRPr sz="1600" b="1" dirty="0">
              <a:solidFill>
                <a:schemeClr val="dk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1" y="1283085"/>
            <a:ext cx="3608212" cy="369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55" y="3131627"/>
            <a:ext cx="3630047" cy="18788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5655" y="447812"/>
            <a:ext cx="50385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fr-FR" u="sng" dirty="0" smtClean="0"/>
              <a:t>Récidive vaginale 5 ans </a:t>
            </a:r>
            <a:r>
              <a:rPr lang="fr-FR" dirty="0" smtClean="0"/>
              <a:t>: 2 % CRT / 7 % CTS</a:t>
            </a:r>
          </a:p>
          <a:p>
            <a:pPr marL="342900" indent="-342900">
              <a:buAutoNum type="alphaUcParenR"/>
            </a:pPr>
            <a:endParaRPr lang="fr-FR" dirty="0" smtClean="0"/>
          </a:p>
          <a:p>
            <a:pPr marL="342900" indent="-342900">
              <a:buAutoNum type="alphaUcParenR"/>
            </a:pPr>
            <a:r>
              <a:rPr lang="fr-FR" u="sng" dirty="0" smtClean="0"/>
              <a:t>Récidive pelvienne et latéro-aortique à 5 ans</a:t>
            </a:r>
            <a:r>
              <a:rPr lang="fr-FR" dirty="0" smtClean="0"/>
              <a:t> : 11 % CRT / 20 % CTS</a:t>
            </a:r>
          </a:p>
          <a:p>
            <a:pPr marL="342900" indent="-342900">
              <a:buAutoNum type="alphaUcParenR"/>
            </a:pPr>
            <a:endParaRPr lang="fr-FR" dirty="0" smtClean="0"/>
          </a:p>
          <a:p>
            <a:pPr marL="342900" indent="-342900">
              <a:buAutoNum type="alphaUcParenR"/>
            </a:pPr>
            <a:r>
              <a:rPr lang="fr-FR" u="sng" dirty="0" smtClean="0"/>
              <a:t>Récidive à distance à 5 ans </a:t>
            </a:r>
            <a:r>
              <a:rPr lang="fr-FR" dirty="0" smtClean="0"/>
              <a:t>: 27 % CRT / 21 % CTS</a:t>
            </a:r>
          </a:p>
          <a:p>
            <a:pPr marL="342900" indent="-342900">
              <a:buAutoNum type="alphaUcParenR"/>
            </a:pPr>
            <a:endParaRPr lang="fr-FR" dirty="0"/>
          </a:p>
          <a:p>
            <a:pPr marL="342900" indent="-342900">
              <a:buAutoNum type="alphaUcParenR"/>
            </a:pPr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 b="1" dirty="0" smtClean="0"/>
              <a:t>Effet bénéfique CRT sur récidive vaginale et pelvienne/latéro-aortique </a:t>
            </a:r>
            <a:r>
              <a:rPr lang="fr-FR" sz="1600" b="1" dirty="0"/>
              <a:t>VS  </a:t>
            </a:r>
            <a:r>
              <a:rPr lang="fr-FR" sz="1600" b="1" dirty="0" smtClean="0"/>
              <a:t>effet </a:t>
            </a:r>
            <a:r>
              <a:rPr lang="fr-FR" sz="1600" b="1" dirty="0"/>
              <a:t>bénéfique </a:t>
            </a:r>
            <a:r>
              <a:rPr lang="fr-FR" sz="1600" b="1" dirty="0" smtClean="0"/>
              <a:t>CTS </a:t>
            </a:r>
            <a:r>
              <a:rPr lang="fr-FR" sz="1600" b="1" dirty="0"/>
              <a:t>sur récidive </a:t>
            </a:r>
            <a:r>
              <a:rPr lang="fr-FR" sz="1600" b="1" dirty="0" smtClean="0"/>
              <a:t>à distance </a:t>
            </a:r>
            <a:r>
              <a:rPr lang="fr-FR" sz="1600" b="1" dirty="0" smtClean="0">
                <a:solidFill>
                  <a:srgbClr val="FF0000"/>
                </a:solidFill>
              </a:rPr>
              <a:t>NON SIGNIFICATIF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06497" y="949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RÉSULTATS</a:t>
            </a:r>
            <a:endParaRPr b="1" dirty="0"/>
          </a:p>
        </p:txBody>
      </p:sp>
      <p:sp>
        <p:nvSpPr>
          <p:cNvPr id="145" name="Google Shape;145;p25"/>
          <p:cNvSpPr txBox="1"/>
          <p:nvPr/>
        </p:nvSpPr>
        <p:spPr>
          <a:xfrm>
            <a:off x="543436" y="667661"/>
            <a:ext cx="7974000" cy="103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/>
              <a:t>Critères de jugement secondaires 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/>
              <a:t>1) </a:t>
            </a:r>
            <a:r>
              <a:rPr lang="fr-FR" sz="1800" b="1" u="sng" dirty="0" smtClean="0"/>
              <a:t>Toxicité à court terme</a:t>
            </a:r>
            <a:endParaRPr sz="1800" b="1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1795549"/>
            <a:ext cx="5473565" cy="3285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13" y="2390246"/>
            <a:ext cx="5473565" cy="377892"/>
          </a:xfrm>
          <a:prstGeom prst="rect">
            <a:avLst/>
          </a:prstGeom>
        </p:spPr>
      </p:pic>
      <p:sp>
        <p:nvSpPr>
          <p:cNvPr id="7" name="Google Shape;154;p26"/>
          <p:cNvSpPr/>
          <p:nvPr/>
        </p:nvSpPr>
        <p:spPr>
          <a:xfrm>
            <a:off x="186613" y="3165332"/>
            <a:ext cx="5473565" cy="350952"/>
          </a:xfrm>
          <a:custGeom>
            <a:avLst/>
            <a:gdLst/>
            <a:ahLst/>
            <a:cxnLst/>
            <a:rect l="l" t="t" r="r" b="b"/>
            <a:pathLst>
              <a:path w="25953" h="33475" extrusionOk="0">
                <a:moveTo>
                  <a:pt x="0" y="0"/>
                </a:moveTo>
                <a:lnTo>
                  <a:pt x="25953" y="0"/>
                </a:lnTo>
                <a:lnTo>
                  <a:pt x="25577" y="33475"/>
                </a:lnTo>
                <a:lnTo>
                  <a:pt x="0" y="33475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Google Shape;154;p26"/>
          <p:cNvSpPr/>
          <p:nvPr/>
        </p:nvSpPr>
        <p:spPr>
          <a:xfrm>
            <a:off x="186613" y="4123119"/>
            <a:ext cx="5473565" cy="350952"/>
          </a:xfrm>
          <a:custGeom>
            <a:avLst/>
            <a:gdLst/>
            <a:ahLst/>
            <a:cxnLst/>
            <a:rect l="l" t="t" r="r" b="b"/>
            <a:pathLst>
              <a:path w="25953" h="33475" extrusionOk="0">
                <a:moveTo>
                  <a:pt x="0" y="0"/>
                </a:moveTo>
                <a:lnTo>
                  <a:pt x="25953" y="0"/>
                </a:lnTo>
                <a:lnTo>
                  <a:pt x="25577" y="33475"/>
                </a:lnTo>
                <a:lnTo>
                  <a:pt x="0" y="33475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Google Shape;154;p26"/>
          <p:cNvSpPr/>
          <p:nvPr/>
        </p:nvSpPr>
        <p:spPr>
          <a:xfrm>
            <a:off x="186613" y="4879570"/>
            <a:ext cx="5473564" cy="201335"/>
          </a:xfrm>
          <a:custGeom>
            <a:avLst/>
            <a:gdLst/>
            <a:ahLst/>
            <a:cxnLst/>
            <a:rect l="l" t="t" r="r" b="b"/>
            <a:pathLst>
              <a:path w="25953" h="33475" extrusionOk="0">
                <a:moveTo>
                  <a:pt x="0" y="0"/>
                </a:moveTo>
                <a:lnTo>
                  <a:pt x="25953" y="0"/>
                </a:lnTo>
                <a:lnTo>
                  <a:pt x="25577" y="33475"/>
                </a:lnTo>
                <a:lnTo>
                  <a:pt x="0" y="33475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54;p26"/>
          <p:cNvSpPr/>
          <p:nvPr/>
        </p:nvSpPr>
        <p:spPr>
          <a:xfrm>
            <a:off x="186613" y="3516285"/>
            <a:ext cx="5473564" cy="201335"/>
          </a:xfrm>
          <a:custGeom>
            <a:avLst/>
            <a:gdLst/>
            <a:ahLst/>
            <a:cxnLst/>
            <a:rect l="l" t="t" r="r" b="b"/>
            <a:pathLst>
              <a:path w="25953" h="33475" extrusionOk="0">
                <a:moveTo>
                  <a:pt x="0" y="0"/>
                </a:moveTo>
                <a:lnTo>
                  <a:pt x="25953" y="0"/>
                </a:lnTo>
                <a:lnTo>
                  <a:pt x="25577" y="33475"/>
                </a:lnTo>
                <a:lnTo>
                  <a:pt x="0" y="33475"/>
                </a:lnTo>
                <a:close/>
              </a:path>
            </a:pathLst>
          </a:cu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ZoneTexte 3"/>
          <p:cNvSpPr txBox="1"/>
          <p:nvPr/>
        </p:nvSpPr>
        <p:spPr>
          <a:xfrm>
            <a:off x="5818910" y="2486513"/>
            <a:ext cx="31505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 smtClean="0"/>
              <a:t>Evénements grade 3 à 5 </a:t>
            </a:r>
            <a:r>
              <a:rPr lang="fr-FR" dirty="0" smtClean="0"/>
              <a:t>: 202 patients (58 %) pour CRT VS 227 (63%) pour CTS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Plus d’EI pour CRT tous grade confondus et pour les grades &gt; 3 (fatigue, EG, gastro-  intestinal, rénaux, musculaires, métabo, douleur), </a:t>
            </a:r>
            <a:r>
              <a:rPr lang="fr-FR" b="1" dirty="0" smtClean="0">
                <a:solidFill>
                  <a:srgbClr val="00B050"/>
                </a:solidFill>
              </a:rPr>
              <a:t>sauf pour toxicité hématologique plus fréquente pour CTS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06497" y="949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RÉSULTATS</a:t>
            </a:r>
            <a:endParaRPr b="1" dirty="0"/>
          </a:p>
        </p:txBody>
      </p:sp>
      <p:sp>
        <p:nvSpPr>
          <p:cNvPr id="145" name="Google Shape;145;p25"/>
          <p:cNvSpPr txBox="1"/>
          <p:nvPr/>
        </p:nvSpPr>
        <p:spPr>
          <a:xfrm>
            <a:off x="543436" y="667661"/>
            <a:ext cx="7974000" cy="103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/>
              <a:t>Critères de jugement secondaires 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/>
              <a:t>2</a:t>
            </a:r>
            <a:r>
              <a:rPr lang="fr-FR" sz="2000" b="1" dirty="0" smtClean="0"/>
              <a:t>) </a:t>
            </a:r>
            <a:r>
              <a:rPr lang="fr-FR" sz="1800" b="1" u="sng" dirty="0" smtClean="0"/>
              <a:t>Toxicité à long terme</a:t>
            </a:r>
            <a:endParaRPr sz="18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5818910" y="2486513"/>
            <a:ext cx="31505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 smtClean="0"/>
              <a:t>Evénements grade 3 à 5 </a:t>
            </a:r>
            <a:r>
              <a:rPr lang="fr-FR" dirty="0" smtClean="0"/>
              <a:t>: 25 patients (7 %) pour CRT VS 12 (3%) pour CTS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Plus d’EI pour CRT pour les grades &gt; 3 (gastro-  intestinal, musculaires, </a:t>
            </a:r>
            <a:r>
              <a:rPr lang="fr-FR" b="1" dirty="0" err="1" smtClean="0">
                <a:solidFill>
                  <a:srgbClr val="FF0000"/>
                </a:solidFill>
              </a:rPr>
              <a:t>lymphoedème</a:t>
            </a:r>
            <a:r>
              <a:rPr lang="fr-FR" b="1" dirty="0" smtClean="0">
                <a:solidFill>
                  <a:srgbClr val="FF0000"/>
                </a:solidFill>
              </a:rPr>
              <a:t>),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7" y="1872104"/>
            <a:ext cx="5583060" cy="3076622"/>
          </a:xfrm>
          <a:prstGeom prst="rect">
            <a:avLst/>
          </a:prstGeom>
        </p:spPr>
      </p:pic>
      <p:sp>
        <p:nvSpPr>
          <p:cNvPr id="12" name="Google Shape;154;p26"/>
          <p:cNvSpPr/>
          <p:nvPr/>
        </p:nvSpPr>
        <p:spPr>
          <a:xfrm>
            <a:off x="220503" y="3758095"/>
            <a:ext cx="5482028" cy="389956"/>
          </a:xfrm>
          <a:custGeom>
            <a:avLst/>
            <a:gdLst/>
            <a:ahLst/>
            <a:cxnLst/>
            <a:rect l="l" t="t" r="r" b="b"/>
            <a:pathLst>
              <a:path w="25953" h="33475" extrusionOk="0">
                <a:moveTo>
                  <a:pt x="0" y="0"/>
                </a:moveTo>
                <a:lnTo>
                  <a:pt x="25953" y="0"/>
                </a:lnTo>
                <a:lnTo>
                  <a:pt x="25577" y="33475"/>
                </a:lnTo>
                <a:lnTo>
                  <a:pt x="0" y="33475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154;p26"/>
          <p:cNvSpPr/>
          <p:nvPr/>
        </p:nvSpPr>
        <p:spPr>
          <a:xfrm>
            <a:off x="220503" y="3175450"/>
            <a:ext cx="5482028" cy="203237"/>
          </a:xfrm>
          <a:custGeom>
            <a:avLst/>
            <a:gdLst/>
            <a:ahLst/>
            <a:cxnLst/>
            <a:rect l="l" t="t" r="r" b="b"/>
            <a:pathLst>
              <a:path w="25953" h="33475" extrusionOk="0">
                <a:moveTo>
                  <a:pt x="0" y="0"/>
                </a:moveTo>
                <a:lnTo>
                  <a:pt x="25953" y="0"/>
                </a:lnTo>
                <a:lnTo>
                  <a:pt x="25577" y="33475"/>
                </a:lnTo>
                <a:lnTo>
                  <a:pt x="0" y="33475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5828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06497" y="949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RÉSULTATS</a:t>
            </a:r>
            <a:endParaRPr b="1" dirty="0"/>
          </a:p>
        </p:txBody>
      </p:sp>
      <p:sp>
        <p:nvSpPr>
          <p:cNvPr id="145" name="Google Shape;145;p25"/>
          <p:cNvSpPr txBox="1"/>
          <p:nvPr/>
        </p:nvSpPr>
        <p:spPr>
          <a:xfrm>
            <a:off x="543436" y="667661"/>
            <a:ext cx="7974000" cy="417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Critères </a:t>
            </a:r>
            <a:r>
              <a:rPr lang="fr" sz="2000" b="1" dirty="0"/>
              <a:t>de jugement secondaires 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/>
              <a:t>3) </a:t>
            </a:r>
            <a:r>
              <a:rPr lang="fr-FR" sz="1800" b="1" u="sng" dirty="0" smtClean="0"/>
              <a:t>Qualité de vie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/>
              <a:t>Différence significative en faveur CRT selon le TIO (Trial </a:t>
            </a:r>
            <a:r>
              <a:rPr lang="fr-FR" sz="1800" dirty="0" err="1" smtClean="0"/>
              <a:t>Outcome</a:t>
            </a:r>
            <a:r>
              <a:rPr lang="fr-FR" sz="1800" dirty="0" smtClean="0"/>
              <a:t> Index) à 18 semaines, </a:t>
            </a:r>
            <a:r>
              <a:rPr lang="fr-FR" sz="1800" dirty="0" smtClean="0">
                <a:solidFill>
                  <a:srgbClr val="FF0000"/>
                </a:solidFill>
              </a:rPr>
              <a:t>mais pas de significativité clinique.</a:t>
            </a:r>
            <a:endParaRPr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28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DISCUSSION</a:t>
            </a:r>
            <a:endParaRPr b="1"/>
          </a:p>
        </p:txBody>
      </p:sp>
      <p:sp>
        <p:nvSpPr>
          <p:cNvPr id="192" name="Google Shape;192;p31"/>
          <p:cNvSpPr txBox="1"/>
          <p:nvPr/>
        </p:nvSpPr>
        <p:spPr>
          <a:xfrm>
            <a:off x="688450" y="1720850"/>
            <a:ext cx="7953000" cy="22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Comment expliquer la diminution du taux d’infections pulmonaires dans le groupe MIO ?</a:t>
            </a:r>
            <a:endParaRPr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DISCUSSION</a:t>
            </a:r>
            <a:endParaRPr b="1"/>
          </a:p>
        </p:txBody>
      </p:sp>
      <p:sp>
        <p:nvSpPr>
          <p:cNvPr id="198" name="Google Shape;198;p32"/>
          <p:cNvSpPr txBox="1"/>
          <p:nvPr/>
        </p:nvSpPr>
        <p:spPr>
          <a:xfrm>
            <a:off x="1027625" y="1053125"/>
            <a:ext cx="79719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algn="l" rtl="0">
              <a:spcBef>
                <a:spcPts val="0"/>
              </a:spcBef>
              <a:spcAft>
                <a:spcPts val="0"/>
              </a:spcAft>
              <a:buSzPts val="2200"/>
            </a:pPr>
            <a:endParaRPr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DISCUSSION</a:t>
            </a:r>
            <a:endParaRPr b="1"/>
          </a:p>
        </p:txBody>
      </p:sp>
      <p:sp>
        <p:nvSpPr>
          <p:cNvPr id="204" name="Google Shape;204;p33"/>
          <p:cNvSpPr txBox="1"/>
          <p:nvPr/>
        </p:nvSpPr>
        <p:spPr>
          <a:xfrm>
            <a:off x="1027625" y="1053125"/>
            <a:ext cx="79719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>
                <a:solidFill>
                  <a:srgbClr val="FF0000"/>
                </a:solidFill>
              </a:rPr>
              <a:t>Pour :</a:t>
            </a:r>
            <a:r>
              <a:rPr lang="fr" sz="1800" dirty="0"/>
              <a:t> 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Essai randomisé prospectif multicentrique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Puissance de l’effectif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 smtClean="0"/>
              <a:t>Cohérence </a:t>
            </a:r>
            <a:r>
              <a:rPr lang="fr" sz="1800" dirty="0"/>
              <a:t>externe (études non randomisées)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p très significatif (&lt; 0,005)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Pas de conflits d’intérêts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LANCET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>
                <a:solidFill>
                  <a:srgbClr val="FF0000"/>
                </a:solidFill>
              </a:rPr>
              <a:t>Contre :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Reproductibilité (chirurgiens expérimentés)</a:t>
            </a:r>
            <a:endParaRPr sz="1800" dirty="0"/>
          </a:p>
          <a:p>
            <a:pPr marL="12600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 dirty="0"/>
              <a:t>Au moins 10 oesophagectomies coelio par centre sur 2 an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205" name="Google Shape;205;p33"/>
          <p:cNvSpPr/>
          <p:nvPr/>
        </p:nvSpPr>
        <p:spPr>
          <a:xfrm>
            <a:off x="641425" y="1203575"/>
            <a:ext cx="150600" cy="1506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635394" y="3387579"/>
            <a:ext cx="150600" cy="1506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1172" y="221790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</a:t>
            </a:r>
            <a:r>
              <a:rPr lang="fr" sz="3600" b="1" dirty="0" smtClean="0"/>
              <a:t>Syndrome de Lynch</a:t>
            </a:r>
            <a:endParaRPr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9957" y="1271847"/>
            <a:ext cx="78804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Recherche du syndrome </a:t>
            </a:r>
            <a:r>
              <a:rPr lang="fr-FR" sz="1800" b="1" dirty="0" smtClean="0"/>
              <a:t>HNPCC </a:t>
            </a:r>
            <a:r>
              <a:rPr lang="fr-FR" sz="1800" b="1" dirty="0"/>
              <a:t>/ </a:t>
            </a:r>
            <a:r>
              <a:rPr lang="fr-FR" sz="1800" b="1" dirty="0" smtClean="0"/>
              <a:t>Lynch (non </a:t>
            </a:r>
            <a:r>
              <a:rPr lang="fr-FR" sz="1800" b="1" dirty="0" err="1" smtClean="0"/>
              <a:t>polyposique</a:t>
            </a:r>
            <a:r>
              <a:rPr lang="fr-FR" sz="1800" b="1" dirty="0" smtClean="0"/>
              <a:t>) :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 smtClean="0"/>
              <a:t>Patientes </a:t>
            </a:r>
            <a:r>
              <a:rPr lang="fr-FR" dirty="0"/>
              <a:t>présentant un </a:t>
            </a:r>
            <a:r>
              <a:rPr lang="fr-FR" b="1" dirty="0"/>
              <a:t>cancer de l’endomètre avant 50 ans </a:t>
            </a:r>
            <a:r>
              <a:rPr lang="fr-FR" dirty="0"/>
              <a:t>(peut être discuté entre 50 et 60 ans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Patientes </a:t>
            </a:r>
            <a:r>
              <a:rPr lang="fr-FR" dirty="0"/>
              <a:t>de tout âge si un apparenté au 1er degré a été atteint d’un cancer colorectal ou du </a:t>
            </a:r>
            <a:r>
              <a:rPr lang="fr-FR" dirty="0" smtClean="0"/>
              <a:t>spectre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u="sng" dirty="0" smtClean="0"/>
              <a:t>Pré-criblage somatique </a:t>
            </a:r>
            <a:r>
              <a:rPr lang="fr-FR" u="sng" dirty="0"/>
              <a:t>de la tumeur à demander </a:t>
            </a:r>
            <a:r>
              <a:rPr lang="fr-FR" dirty="0" smtClean="0"/>
              <a:t>: génotypage séquences </a:t>
            </a:r>
            <a:r>
              <a:rPr lang="fr-FR" dirty="0"/>
              <a:t>micro-satellites</a:t>
            </a:r>
          </a:p>
          <a:p>
            <a:r>
              <a:rPr lang="fr-FR" dirty="0"/>
              <a:t>(</a:t>
            </a:r>
            <a:r>
              <a:rPr lang="fr-FR" b="1" dirty="0"/>
              <a:t>recherche </a:t>
            </a:r>
            <a:r>
              <a:rPr lang="fr-FR" b="1" dirty="0" smtClean="0"/>
              <a:t>phénotype </a:t>
            </a:r>
            <a:r>
              <a:rPr lang="fr-FR" b="1" dirty="0"/>
              <a:t>MSI </a:t>
            </a:r>
            <a:r>
              <a:rPr lang="fr-FR" dirty="0"/>
              <a:t>– Microsatellite Instability) +</a:t>
            </a:r>
            <a:r>
              <a:rPr lang="fr-FR" dirty="0" smtClean="0"/>
              <a:t> étude immunohistochimique expression </a:t>
            </a:r>
            <a:r>
              <a:rPr lang="fr-FR" dirty="0"/>
              <a:t>des </a:t>
            </a:r>
            <a:r>
              <a:rPr lang="fr-FR" b="1" dirty="0"/>
              <a:t>protéines MMR </a:t>
            </a:r>
            <a:r>
              <a:rPr lang="fr-FR" dirty="0"/>
              <a:t>(recherche </a:t>
            </a:r>
            <a:r>
              <a:rPr lang="fr-FR" dirty="0" smtClean="0"/>
              <a:t>perte d’expression)</a:t>
            </a:r>
          </a:p>
          <a:p>
            <a:endParaRPr lang="fr-FR" dirty="0"/>
          </a:p>
          <a:p>
            <a:endParaRPr lang="fr-FR" sz="1800" dirty="0"/>
          </a:p>
          <a:p>
            <a:r>
              <a:rPr lang="fr-FR" sz="1800" b="1" dirty="0">
                <a:solidFill>
                  <a:srgbClr val="FF0000"/>
                </a:solidFill>
              </a:rPr>
              <a:t>Si phénotype MSI, indication de consultation d’oncogénétique</a:t>
            </a:r>
          </a:p>
        </p:txBody>
      </p:sp>
    </p:spTree>
    <p:extLst>
      <p:ext uri="{BB962C8B-B14F-4D97-AF65-F5344CB8AC3E}">
        <p14:creationId xmlns:p14="http://schemas.microsoft.com/office/powerpoint/2010/main" val="311088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DISCUSSION</a:t>
            </a:r>
            <a:endParaRPr b="1"/>
          </a:p>
        </p:txBody>
      </p:sp>
      <p:sp>
        <p:nvSpPr>
          <p:cNvPr id="212" name="Google Shape;212;p34"/>
          <p:cNvSpPr txBox="1"/>
          <p:nvPr/>
        </p:nvSpPr>
        <p:spPr>
          <a:xfrm>
            <a:off x="492300" y="902700"/>
            <a:ext cx="8651700" cy="4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/>
              <a:t>Comparaison  avec :</a:t>
            </a:r>
            <a:endParaRPr sz="1800"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DISCUSSION</a:t>
            </a:r>
            <a:endParaRPr b="1"/>
          </a:p>
        </p:txBody>
      </p:sp>
      <p:sp>
        <p:nvSpPr>
          <p:cNvPr id="220" name="Google Shape;220;p35"/>
          <p:cNvSpPr txBox="1"/>
          <p:nvPr/>
        </p:nvSpPr>
        <p:spPr>
          <a:xfrm>
            <a:off x="492300" y="902700"/>
            <a:ext cx="86517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/>
              <a:t>			</a:t>
            </a:r>
            <a:endParaRPr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206250" y="16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CONCLUSION</a:t>
            </a:r>
            <a:endParaRPr b="1"/>
          </a:p>
        </p:txBody>
      </p:sp>
      <p:sp>
        <p:nvSpPr>
          <p:cNvPr id="230" name="Google Shape;230;p36"/>
          <p:cNvSpPr txBox="1"/>
          <p:nvPr/>
        </p:nvSpPr>
        <p:spPr>
          <a:xfrm>
            <a:off x="1027625" y="1053125"/>
            <a:ext cx="79719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/>
              <a:t>On peut affirmer que :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349325" y="648800"/>
            <a:ext cx="85206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 b="1">
                <a:solidFill>
                  <a:srgbClr val="000000"/>
                </a:solidFill>
              </a:rPr>
              <a:t>MERCI DE VOTRE ATTENTION</a:t>
            </a:r>
            <a:endParaRPr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7921" y="113725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Classification FIGO (2009)</a:t>
            </a:r>
            <a:endParaRPr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09" y="907222"/>
            <a:ext cx="6171230" cy="40818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358309" y="2543695"/>
            <a:ext cx="6171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358309" y="4583084"/>
            <a:ext cx="6171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529539" y="2543695"/>
            <a:ext cx="0" cy="2036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367601" y="2543695"/>
            <a:ext cx="0" cy="2036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262306" y="2543695"/>
            <a:ext cx="0" cy="2036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613230" y="2543695"/>
            <a:ext cx="0" cy="2036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0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7921" y="113725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</a:t>
            </a:r>
            <a:r>
              <a:rPr lang="fr" sz="3600" b="1" dirty="0" smtClean="0"/>
              <a:t>Prise en charge</a:t>
            </a:r>
            <a:endParaRPr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6425"/>
            <a:ext cx="9144000" cy="4457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55" y="1031966"/>
            <a:ext cx="4398841" cy="11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48" y="875138"/>
            <a:ext cx="3138477" cy="687258"/>
          </a:xfrm>
          <a:prstGeom prst="rect">
            <a:avLst/>
          </a:prstGeom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7921" y="113725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</a:t>
            </a:r>
            <a:r>
              <a:rPr lang="fr" sz="3600" b="1" dirty="0" smtClean="0"/>
              <a:t>Prise en charge</a:t>
            </a:r>
            <a:endParaRPr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1" y="1562396"/>
            <a:ext cx="6744113" cy="2445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4" y="4007896"/>
            <a:ext cx="3044407" cy="108982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>
            <a:off x="4114800" y="1256921"/>
            <a:ext cx="5816" cy="434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3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26233" y="221790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</a:t>
            </a:r>
            <a:r>
              <a:rPr lang="fr" sz="3600" b="1" dirty="0" smtClean="0"/>
              <a:t>Prise en charge</a:t>
            </a:r>
            <a:endParaRPr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84" y="1132175"/>
            <a:ext cx="4048690" cy="10764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50"/>
            <a:ext cx="9144000" cy="26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7921" y="113725"/>
            <a:ext cx="8652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 smtClean="0"/>
              <a:t>Préambule : </a:t>
            </a:r>
            <a:r>
              <a:rPr lang="fr" sz="3600" b="1" dirty="0" smtClean="0"/>
              <a:t>Différents type d’étude</a:t>
            </a:r>
            <a:endParaRPr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0" y="1330036"/>
            <a:ext cx="8046887" cy="304540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362291" y="2967643"/>
            <a:ext cx="0" cy="806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467367" y="2967643"/>
            <a:ext cx="0" cy="806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78669" y="2967643"/>
            <a:ext cx="0" cy="806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375760" y="2967643"/>
            <a:ext cx="0" cy="806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8669" y="2967643"/>
            <a:ext cx="78970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78669" y="3773977"/>
            <a:ext cx="78970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8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28573" y="11957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/>
              <a:t>Introduction</a:t>
            </a:r>
            <a:endParaRPr sz="36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33763" y="1123574"/>
            <a:ext cx="82452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 smtClean="0"/>
              <a:t>Constats </a:t>
            </a:r>
            <a:r>
              <a:rPr lang="fr" b="1" dirty="0"/>
              <a:t>de départ : </a:t>
            </a:r>
            <a:endParaRPr lang="fr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 smtClean="0"/>
              <a:t>Hétérogénéité des patientes atteintes de cancer de l’endomètre localement avancé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/>
              <a:t>GOG 122 : chimio &gt; radiothérapie pour traitement cancer localement avancé</a:t>
            </a:r>
            <a:r>
              <a:rPr lang="fr-FR" sz="1600" dirty="0" smtClean="0"/>
              <a:t>, mais      incidence récidive pelvienne si chimio seule (20%)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/>
              <a:t>Protocole 9708 </a:t>
            </a:r>
            <a:r>
              <a:rPr lang="fr-FR" sz="1600" dirty="0" smtClean="0"/>
              <a:t>: CRT pour FIGO stade III, 77 % de survie globale et </a:t>
            </a:r>
            <a:r>
              <a:rPr lang="fr-FR" sz="1600" dirty="0" smtClean="0">
                <a:solidFill>
                  <a:srgbClr val="FF0000"/>
                </a:solidFill>
              </a:rPr>
              <a:t>72 % de survie sans récidive à 4 ans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/>
              <a:t>GOG 184 </a:t>
            </a:r>
            <a:r>
              <a:rPr lang="fr-FR" sz="1600" dirty="0" smtClean="0"/>
              <a:t>: comparaison 2 chimio différentes après radiothérapie, </a:t>
            </a:r>
            <a:r>
              <a:rPr lang="fr-FR" sz="1600" dirty="0" smtClean="0">
                <a:solidFill>
                  <a:srgbClr val="FF0000"/>
                </a:solidFill>
              </a:rPr>
              <a:t>62 à 64 % de survie sans récidive à 3 ans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3" name="Flèche vers le haut 2"/>
          <p:cNvSpPr/>
          <p:nvPr/>
        </p:nvSpPr>
        <p:spPr>
          <a:xfrm>
            <a:off x="1614399" y="2685010"/>
            <a:ext cx="189463" cy="2042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1119</Words>
  <Application>Microsoft Office PowerPoint</Application>
  <PresentationFormat>Affichage à l'écran (16:9)</PresentationFormat>
  <Paragraphs>197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Arial</vt:lpstr>
      <vt:lpstr>Symbol</vt:lpstr>
      <vt:lpstr>Simple Light</vt:lpstr>
      <vt:lpstr>Présentation PowerPoint</vt:lpstr>
      <vt:lpstr>Préambule : Histologie</vt:lpstr>
      <vt:lpstr>Préambule : Syndrome de Lynch</vt:lpstr>
      <vt:lpstr>Préambule : Classification FIGO (2009)</vt:lpstr>
      <vt:lpstr>Préambule : Prise en charge</vt:lpstr>
      <vt:lpstr>Préambule : Prise en charge</vt:lpstr>
      <vt:lpstr>Préambule : Prise en charge</vt:lpstr>
      <vt:lpstr>Préambule : Différents type d’étude</vt:lpstr>
      <vt:lpstr>Introduction</vt:lpstr>
      <vt:lpstr>Introduction</vt:lpstr>
      <vt:lpstr>Introduction</vt:lpstr>
      <vt:lpstr>Méthodes</vt:lpstr>
      <vt:lpstr>Méthodes</vt:lpstr>
      <vt:lpstr>Méthodes</vt:lpstr>
      <vt:lpstr>Méthodes</vt:lpstr>
      <vt:lpstr>Méthodes</vt:lpstr>
      <vt:lpstr>Méthodes</vt:lpstr>
      <vt:lpstr>Méthodes</vt:lpstr>
      <vt:lpstr>Méthodes</vt:lpstr>
      <vt:lpstr>OBJECTIFS</vt:lpstr>
      <vt:lpstr>RÉSULTATS</vt:lpstr>
      <vt:lpstr>RÉSULTATS</vt:lpstr>
      <vt:lpstr>RÉSULTATS</vt:lpstr>
      <vt:lpstr>RÉSULTATS</vt:lpstr>
      <vt:lpstr>RÉSULTATS</vt:lpstr>
      <vt:lpstr>RÉSULTATS</vt:lpstr>
      <vt:lpstr>DISCUSSION</vt:lpstr>
      <vt:lpstr>DISCUSSION</vt:lpstr>
      <vt:lpstr>DISCUSSION</vt:lpstr>
      <vt:lpstr>DISCUSSION</vt:lpstr>
      <vt:lpstr>DISCUSSION</vt:lpstr>
      <vt:lpstr>CONCLUSION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VIGNEAU Amaury</dc:creator>
  <cp:lastModifiedBy>VIGNEAU Amaury</cp:lastModifiedBy>
  <cp:revision>45</cp:revision>
  <dcterms:modified xsi:type="dcterms:W3CDTF">2020-02-12T18:06:39Z</dcterms:modified>
</cp:coreProperties>
</file>