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67" r:id="rId8"/>
    <p:sldId id="264" r:id="rId9"/>
    <p:sldId id="265" r:id="rId10"/>
    <p:sldId id="266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0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2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11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0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4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0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0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9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2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6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6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1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Curage pelvien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8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Chaine externe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622" y="1719526"/>
            <a:ext cx="5605132" cy="3880773"/>
          </a:xfrm>
        </p:spPr>
        <p:txBody>
          <a:bodyPr/>
          <a:lstStyle/>
          <a:p>
            <a:r>
              <a:rPr lang="fr-FR" dirty="0"/>
              <a:t>Retrait </a:t>
            </a:r>
            <a:r>
              <a:rPr lang="fr-FR" dirty="0" smtClean="0"/>
              <a:t>d’arrière </a:t>
            </a:r>
            <a:r>
              <a:rPr lang="fr-FR" dirty="0"/>
              <a:t>en avant des chaines ganglionnaires </a:t>
            </a:r>
            <a:r>
              <a:rPr lang="fr-FR" dirty="0" err="1"/>
              <a:t>ext</a:t>
            </a:r>
            <a:r>
              <a:rPr lang="fr-FR" dirty="0"/>
              <a:t> et moyennes du gp iliaque externe au contact de la veine au niveau de la bifurcation des artères iliaques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Limite inferieur de la résection : naissance du pédicule épigastrique</a:t>
            </a:r>
          </a:p>
          <a:p>
            <a:endParaRPr lang="fr-FR" dirty="0" smtClean="0"/>
          </a:p>
          <a:p>
            <a:r>
              <a:rPr lang="fr-FR" dirty="0" smtClean="0"/>
              <a:t>(Attention à ne </a:t>
            </a:r>
            <a:r>
              <a:rPr lang="fr-FR" dirty="0"/>
              <a:t>pas léser le nerf </a:t>
            </a:r>
            <a:r>
              <a:rPr lang="fr-FR" dirty="0" err="1"/>
              <a:t>génito</a:t>
            </a:r>
            <a:r>
              <a:rPr lang="fr-FR" dirty="0"/>
              <a:t>-crural qui chemine le long du bord externe de l’artère iliaque </a:t>
            </a:r>
            <a:r>
              <a:rPr lang="fr-FR" dirty="0" smtClean="0"/>
              <a:t>externe)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12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Chaine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51798"/>
            <a:ext cx="4809066" cy="3880773"/>
          </a:xfrm>
        </p:spPr>
        <p:txBody>
          <a:bodyPr/>
          <a:lstStyle/>
          <a:p>
            <a:r>
              <a:rPr lang="fr-FR" dirty="0" smtClean="0"/>
              <a:t>Curage de la chaine interne en rasant le bord </a:t>
            </a:r>
            <a:r>
              <a:rPr lang="fr-FR" dirty="0" err="1" smtClean="0"/>
              <a:t>inf</a:t>
            </a:r>
            <a:r>
              <a:rPr lang="fr-FR" dirty="0" smtClean="0"/>
              <a:t> de la veine iliaque </a:t>
            </a:r>
            <a:r>
              <a:rPr lang="fr-FR" dirty="0" err="1" smtClean="0"/>
              <a:t>ext</a:t>
            </a:r>
            <a:r>
              <a:rPr lang="fr-FR" dirty="0" smtClean="0"/>
              <a:t> jusqu’au muscle obturateur</a:t>
            </a:r>
          </a:p>
          <a:p>
            <a:r>
              <a:rPr lang="fr-FR" dirty="0" smtClean="0"/>
              <a:t>( </a:t>
            </a:r>
            <a:r>
              <a:rPr lang="fr-FR" dirty="0" err="1" smtClean="0"/>
              <a:t>vsx</a:t>
            </a:r>
            <a:r>
              <a:rPr lang="fr-FR" dirty="0" smtClean="0"/>
              <a:t> iliaques </a:t>
            </a:r>
            <a:r>
              <a:rPr lang="fr-FR" dirty="0" err="1" smtClean="0"/>
              <a:t>ext</a:t>
            </a:r>
            <a:r>
              <a:rPr lang="fr-FR" dirty="0" smtClean="0"/>
              <a:t> réclinés en </a:t>
            </a:r>
            <a:r>
              <a:rPr lang="fr-FR" dirty="0" err="1" smtClean="0"/>
              <a:t>ext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Mise en évidence du nerf obturateur ( limite </a:t>
            </a:r>
            <a:r>
              <a:rPr lang="fr-FR" dirty="0" err="1" smtClean="0"/>
              <a:t>inf</a:t>
            </a:r>
            <a:r>
              <a:rPr lang="fr-FR" dirty="0" smtClean="0"/>
              <a:t> du curage)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3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77" t="32470" r="3249" b="5724"/>
          <a:stretch/>
        </p:blipFill>
        <p:spPr>
          <a:xfrm>
            <a:off x="1054249" y="266934"/>
            <a:ext cx="5852160" cy="65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6726" y="450122"/>
            <a:ext cx="10628953" cy="5961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smtClean="0"/>
              <a:t>3 groupes ganglionnaires: </a:t>
            </a:r>
          </a:p>
          <a:p>
            <a:r>
              <a:rPr lang="fr-FR" b="1" dirty="0"/>
              <a:t>ganglions inter iliaques  </a:t>
            </a:r>
            <a:r>
              <a:rPr lang="fr-FR" dirty="0"/>
              <a:t>= </a:t>
            </a:r>
            <a:r>
              <a:rPr lang="fr-FR" b="1" dirty="0"/>
              <a:t>groupes moyens et internes du </a:t>
            </a:r>
            <a:r>
              <a:rPr lang="fr-FR" b="1" dirty="0" err="1"/>
              <a:t>lymphocentre</a:t>
            </a:r>
            <a:r>
              <a:rPr lang="fr-FR" b="1" dirty="0"/>
              <a:t> iliaque externe </a:t>
            </a:r>
            <a:r>
              <a:rPr lang="fr-FR" dirty="0" smtClean="0"/>
              <a:t>: ganglions </a:t>
            </a:r>
            <a:r>
              <a:rPr lang="fr-FR" dirty="0"/>
              <a:t>situés dans l’espace pyramidal réalisé par </a:t>
            </a:r>
            <a:r>
              <a:rPr lang="fr-FR" dirty="0" smtClean="0"/>
              <a:t>les vaisseaux </a:t>
            </a:r>
            <a:r>
              <a:rPr lang="fr-FR" dirty="0"/>
              <a:t>iliaques internes et externes et la paroi </a:t>
            </a:r>
            <a:r>
              <a:rPr lang="fr-FR" dirty="0" smtClean="0"/>
              <a:t>pelvienne jusqu’au </a:t>
            </a:r>
            <a:r>
              <a:rPr lang="fr-FR" dirty="0"/>
              <a:t>plan du nerf obturateur </a:t>
            </a:r>
            <a:r>
              <a:rPr lang="fr-FR" dirty="0" smtClean="0"/>
              <a:t>(premiers </a:t>
            </a:r>
            <a:r>
              <a:rPr lang="fr-FR" dirty="0"/>
              <a:t>relais des carcinomes pelviens 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Les ganglions du </a:t>
            </a:r>
            <a:r>
              <a:rPr lang="fr-FR" b="1" dirty="0" smtClean="0"/>
              <a:t>groupe externe du </a:t>
            </a:r>
            <a:r>
              <a:rPr lang="fr-FR" b="1" dirty="0" err="1" smtClean="0"/>
              <a:t>lymphocentre</a:t>
            </a:r>
            <a:r>
              <a:rPr lang="fr-FR" b="1" dirty="0" smtClean="0"/>
              <a:t> iliaque externe = </a:t>
            </a:r>
            <a:r>
              <a:rPr lang="fr-FR" b="1" dirty="0" err="1" smtClean="0"/>
              <a:t>latéroartériel</a:t>
            </a:r>
            <a:r>
              <a:rPr lang="fr-FR" b="1" dirty="0" smtClean="0"/>
              <a:t> </a:t>
            </a:r>
            <a:r>
              <a:rPr lang="fr-FR" dirty="0" smtClean="0"/>
              <a:t>sont situés </a:t>
            </a:r>
            <a:r>
              <a:rPr lang="fr-FR" dirty="0"/>
              <a:t>entre l’artère iliaque externe et le muscle psoas </a:t>
            </a:r>
            <a:r>
              <a:rPr lang="fr-FR" dirty="0" smtClean="0"/>
              <a:t>(drainage </a:t>
            </a:r>
            <a:r>
              <a:rPr lang="fr-FR" dirty="0"/>
              <a:t>du membre </a:t>
            </a:r>
            <a:r>
              <a:rPr lang="fr-FR" dirty="0" smtClean="0"/>
              <a:t>inférieur)</a:t>
            </a:r>
          </a:p>
          <a:p>
            <a:endParaRPr lang="fr-FR" dirty="0"/>
          </a:p>
          <a:p>
            <a:r>
              <a:rPr lang="fr-FR" b="1" dirty="0" smtClean="0"/>
              <a:t>Le groupe </a:t>
            </a:r>
            <a:r>
              <a:rPr lang="fr-FR" b="1" dirty="0"/>
              <a:t>iliaque commun</a:t>
            </a:r>
            <a:r>
              <a:rPr lang="fr-FR" dirty="0"/>
              <a:t>, dernier relais avant l’atteinte para-aortique, est constitué de trois groupes ganglionnaires : externe ou </a:t>
            </a:r>
            <a:r>
              <a:rPr lang="fr-FR" dirty="0" err="1"/>
              <a:t>latéroartériel</a:t>
            </a:r>
            <a:r>
              <a:rPr lang="fr-FR" dirty="0"/>
              <a:t>, interne sous la bifurcation aortique et moyen devant les articulations </a:t>
            </a:r>
            <a:r>
              <a:rPr lang="fr-FR" dirty="0" smtClean="0"/>
              <a:t>sacro-iliaques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-&gt; curage pelvien : retrait des gp iliaques externe ( </a:t>
            </a:r>
            <a:r>
              <a:rPr lang="fr-FR" dirty="0" err="1" smtClean="0"/>
              <a:t>int</a:t>
            </a:r>
            <a:r>
              <a:rPr lang="fr-FR" dirty="0" smtClean="0"/>
              <a:t>- </a:t>
            </a:r>
            <a:r>
              <a:rPr lang="fr-FR" dirty="0" err="1" smtClean="0"/>
              <a:t>my</a:t>
            </a:r>
            <a:r>
              <a:rPr lang="fr-FR" dirty="0" smtClean="0"/>
              <a:t> et </a:t>
            </a:r>
            <a:r>
              <a:rPr lang="fr-FR" dirty="0" err="1" smtClean="0"/>
              <a:t>ext</a:t>
            </a:r>
            <a:r>
              <a:rPr lang="fr-FR" dirty="0" smtClean="0"/>
              <a:t>) +/- gp iliaque commun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0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Limites du curage pelvien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Médiale : artère ombilicale </a:t>
            </a:r>
          </a:p>
          <a:p>
            <a:r>
              <a:rPr lang="fr-FR" dirty="0" err="1" smtClean="0"/>
              <a:t>Lat</a:t>
            </a:r>
            <a:r>
              <a:rPr lang="fr-FR" dirty="0" smtClean="0"/>
              <a:t> : </a:t>
            </a:r>
            <a:r>
              <a:rPr lang="fr-FR" dirty="0" err="1" smtClean="0"/>
              <a:t>vsx</a:t>
            </a:r>
            <a:r>
              <a:rPr lang="fr-FR" dirty="0" smtClean="0"/>
              <a:t> iliaques externes, muscle psoas</a:t>
            </a:r>
          </a:p>
          <a:p>
            <a:r>
              <a:rPr lang="fr-FR" dirty="0" err="1" smtClean="0"/>
              <a:t>Inf</a:t>
            </a:r>
            <a:r>
              <a:rPr lang="fr-FR" dirty="0" smtClean="0"/>
              <a:t> : arcade crural / ligament de </a:t>
            </a:r>
            <a:r>
              <a:rPr lang="fr-FR" dirty="0"/>
              <a:t>C</a:t>
            </a:r>
            <a:r>
              <a:rPr lang="fr-FR" dirty="0" smtClean="0"/>
              <a:t>ooper </a:t>
            </a:r>
          </a:p>
          <a:p>
            <a:r>
              <a:rPr lang="fr-FR" dirty="0" smtClean="0"/>
              <a:t>Sup : bifurcation iliaque </a:t>
            </a:r>
          </a:p>
          <a:p>
            <a:r>
              <a:rPr lang="fr-FR" dirty="0" smtClean="0"/>
              <a:t>Post : nerf obturateur </a:t>
            </a:r>
          </a:p>
          <a:p>
            <a:r>
              <a:rPr lang="fr-FR" dirty="0" err="1" smtClean="0"/>
              <a:t>Ant</a:t>
            </a:r>
            <a:r>
              <a:rPr lang="fr-FR" dirty="0" smtClean="0"/>
              <a:t> : péritoine pré vasculaire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9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9758" y="35141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Chirurgie </a:t>
            </a:r>
            <a:br>
              <a:rPr lang="fr-FR" dirty="0" smtClean="0"/>
            </a:br>
            <a:r>
              <a:rPr lang="fr-FR" dirty="0" smtClean="0"/>
              <a:t>Ouverture </a:t>
            </a:r>
            <a:r>
              <a:rPr lang="fr-FR" dirty="0"/>
              <a:t>du péritoine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90434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Ouverture </a:t>
            </a:r>
            <a:r>
              <a:rPr lang="fr-FR" dirty="0"/>
              <a:t>du péritoine </a:t>
            </a:r>
            <a:r>
              <a:rPr lang="fr-FR" dirty="0" err="1"/>
              <a:t>latéro</a:t>
            </a:r>
            <a:r>
              <a:rPr lang="fr-FR" dirty="0"/>
              <a:t>-pelvien situé à l’aplomb </a:t>
            </a:r>
            <a:r>
              <a:rPr lang="fr-FR" dirty="0" smtClean="0"/>
              <a:t>des vaisseaux </a:t>
            </a:r>
            <a:r>
              <a:rPr lang="fr-FR" dirty="0"/>
              <a:t>iliaques externes entre le pédicule lombo-ovarien et </a:t>
            </a:r>
            <a:r>
              <a:rPr lang="fr-FR" dirty="0" smtClean="0"/>
              <a:t>le ligament </a:t>
            </a:r>
            <a:r>
              <a:rPr lang="fr-FR" dirty="0"/>
              <a:t>rond. </a:t>
            </a:r>
          </a:p>
          <a:p>
            <a:r>
              <a:rPr lang="fr-FR" dirty="0" smtClean="0"/>
              <a:t>Ouverture le long du </a:t>
            </a:r>
            <a:r>
              <a:rPr lang="fr-FR" dirty="0" err="1" smtClean="0"/>
              <a:t>lgt</a:t>
            </a:r>
            <a:r>
              <a:rPr lang="fr-FR" dirty="0" smtClean="0"/>
              <a:t> rond et des </a:t>
            </a:r>
            <a:r>
              <a:rPr lang="fr-FR" dirty="0" err="1" smtClean="0"/>
              <a:t>vsx</a:t>
            </a:r>
            <a:r>
              <a:rPr lang="fr-FR" dirty="0" smtClean="0"/>
              <a:t> iliaques externes </a:t>
            </a:r>
          </a:p>
          <a:p>
            <a:endParaRPr lang="fr-FR" dirty="0"/>
          </a:p>
          <a:p>
            <a:r>
              <a:rPr lang="fr-FR" dirty="0" smtClean="0"/>
              <a:t>Exploration de la fosse para vésicale et repérage des limites :  </a:t>
            </a:r>
          </a:p>
          <a:p>
            <a:pPr marL="0" indent="0">
              <a:buNone/>
            </a:pPr>
            <a:r>
              <a:rPr lang="fr-FR" dirty="0" smtClean="0"/>
              <a:t>  - latéralement : </a:t>
            </a:r>
            <a:r>
              <a:rPr lang="fr-FR" dirty="0" err="1" smtClean="0"/>
              <a:t>vsx</a:t>
            </a:r>
            <a:r>
              <a:rPr lang="fr-FR" dirty="0" smtClean="0"/>
              <a:t> iliaques (</a:t>
            </a:r>
            <a:r>
              <a:rPr lang="fr-FR" dirty="0" err="1" smtClean="0"/>
              <a:t>ext</a:t>
            </a:r>
            <a:r>
              <a:rPr lang="fr-FR" dirty="0" smtClean="0"/>
              <a:t>- gaine vasculaire) et  l’artère ombilicale (</a:t>
            </a:r>
            <a:r>
              <a:rPr lang="fr-FR" dirty="0" err="1" smtClean="0"/>
              <a:t>int</a:t>
            </a:r>
            <a:r>
              <a:rPr lang="fr-FR" dirty="0" smtClean="0"/>
              <a:t>) ( à repérer en mobilisation son relief antérieur sous le péritoine)</a:t>
            </a:r>
          </a:p>
          <a:p>
            <a:pPr marL="0" indent="0">
              <a:buNone/>
            </a:pPr>
            <a:r>
              <a:rPr lang="fr-FR" dirty="0" smtClean="0"/>
              <a:t>  - en </a:t>
            </a:r>
            <a:r>
              <a:rPr lang="fr-FR" dirty="0" err="1" smtClean="0"/>
              <a:t>inf</a:t>
            </a:r>
            <a:r>
              <a:rPr lang="fr-FR" dirty="0" smtClean="0"/>
              <a:t> : la branche ilio pubienne et le ligament de </a:t>
            </a:r>
            <a:r>
              <a:rPr lang="fr-FR" dirty="0"/>
              <a:t>C</a:t>
            </a:r>
            <a:r>
              <a:rPr lang="fr-FR" dirty="0" smtClean="0"/>
              <a:t>ooper (palpation de la dureté osseuse)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profond : le nerf obturateur ( en repoussant l’artère ombilicale et disséquant la fosse , sinon le </a:t>
            </a:r>
            <a:r>
              <a:rPr lang="fr-FR" dirty="0" err="1" smtClean="0"/>
              <a:t>reperer</a:t>
            </a:r>
            <a:r>
              <a:rPr lang="fr-FR" dirty="0" smtClean="0"/>
              <a:t> au niveau du foramen obturateur) </a:t>
            </a:r>
          </a:p>
          <a:p>
            <a:pPr marL="0" indent="0">
              <a:buNone/>
            </a:pPr>
            <a:r>
              <a:rPr lang="fr-FR" dirty="0" smtClean="0"/>
              <a:t>- en  </a:t>
            </a:r>
            <a:r>
              <a:rPr lang="fr-FR" dirty="0" err="1" smtClean="0"/>
              <a:t>arr</a:t>
            </a:r>
            <a:r>
              <a:rPr lang="fr-FR" dirty="0" smtClean="0"/>
              <a:t> : les </a:t>
            </a:r>
            <a:r>
              <a:rPr lang="fr-FR" dirty="0" err="1" smtClean="0"/>
              <a:t>vsx</a:t>
            </a:r>
            <a:r>
              <a:rPr lang="fr-FR" dirty="0" smtClean="0"/>
              <a:t> iliaques et l’uretère qui croise les </a:t>
            </a:r>
            <a:r>
              <a:rPr lang="fr-FR" dirty="0" err="1" smtClean="0"/>
              <a:t>vsx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554" y="1054105"/>
            <a:ext cx="4133446" cy="58038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Dissection sous veineuse / obturatrice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2029" y="1676496"/>
            <a:ext cx="7325900" cy="4702790"/>
          </a:xfrm>
        </p:spPr>
        <p:txBody>
          <a:bodyPr>
            <a:noAutofit/>
          </a:bodyPr>
          <a:lstStyle/>
          <a:p>
            <a:r>
              <a:rPr lang="fr-FR" sz="1600" dirty="0" smtClean="0"/>
              <a:t>Refouler  l’artère ombilicale </a:t>
            </a:r>
            <a:r>
              <a:rPr lang="fr-FR" sz="1600" dirty="0"/>
              <a:t>vers le </a:t>
            </a:r>
            <a:r>
              <a:rPr lang="fr-FR" sz="1600" dirty="0" smtClean="0"/>
              <a:t>dedans</a:t>
            </a:r>
            <a:r>
              <a:rPr lang="fr-FR" sz="1600" dirty="0"/>
              <a:t> </a:t>
            </a:r>
            <a:r>
              <a:rPr lang="fr-FR" sz="1600" dirty="0" smtClean="0"/>
              <a:t>/ </a:t>
            </a:r>
            <a:r>
              <a:rPr lang="fr-FR" sz="1600" dirty="0" err="1" smtClean="0"/>
              <a:t>vsx</a:t>
            </a:r>
            <a:r>
              <a:rPr lang="fr-FR" sz="1600" dirty="0" smtClean="0"/>
              <a:t> iliaque en externe</a:t>
            </a:r>
          </a:p>
          <a:p>
            <a:r>
              <a:rPr lang="fr-FR" sz="1600" dirty="0" smtClean="0"/>
              <a:t>L’opérateur </a:t>
            </a:r>
            <a:r>
              <a:rPr lang="fr-FR" sz="1600" dirty="0"/>
              <a:t>saisit le paquet </a:t>
            </a:r>
            <a:r>
              <a:rPr lang="fr-FR" sz="1600" dirty="0" err="1"/>
              <a:t>celluloganglionnaire</a:t>
            </a:r>
            <a:r>
              <a:rPr lang="fr-FR" sz="1600" dirty="0"/>
              <a:t> à la partie moyenne de la veine iliaque </a:t>
            </a:r>
            <a:r>
              <a:rPr lang="fr-FR" sz="1600" dirty="0" smtClean="0"/>
              <a:t>externe. </a:t>
            </a:r>
            <a:r>
              <a:rPr lang="fr-FR" sz="1600" dirty="0"/>
              <a:t>On dégage ce premier </a:t>
            </a:r>
            <a:r>
              <a:rPr lang="fr-FR" sz="1600" dirty="0" smtClean="0"/>
              <a:t>paquet d’avant </a:t>
            </a:r>
            <a:r>
              <a:rPr lang="fr-FR" sz="1600" dirty="0"/>
              <a:t>en arrière le long de la veine puis vers la profondeur </a:t>
            </a:r>
            <a:r>
              <a:rPr lang="fr-FR" sz="1600" dirty="0" smtClean="0"/>
              <a:t>en longeant </a:t>
            </a:r>
            <a:r>
              <a:rPr lang="fr-FR" sz="1600" dirty="0"/>
              <a:t>la paroi pelvienne jusqu’au nerf obturateur</a:t>
            </a:r>
            <a:r>
              <a:rPr lang="fr-FR" sz="1600" dirty="0" smtClean="0"/>
              <a:t>.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En profondeur, la coagulation de petits </a:t>
            </a:r>
            <a:r>
              <a:rPr lang="fr-FR" sz="1600" dirty="0" smtClean="0"/>
              <a:t>vaisseaux pariétaux </a:t>
            </a:r>
            <a:r>
              <a:rPr lang="fr-FR" sz="1600" dirty="0"/>
              <a:t>est souvent nécessaire. </a:t>
            </a:r>
            <a:endParaRPr lang="fr-FR" sz="1600" dirty="0" smtClean="0"/>
          </a:p>
          <a:p>
            <a:r>
              <a:rPr lang="fr-FR" sz="1600" dirty="0" smtClean="0"/>
              <a:t> </a:t>
            </a:r>
            <a:r>
              <a:rPr lang="fr-FR" sz="1600" dirty="0"/>
              <a:t>La </a:t>
            </a:r>
            <a:r>
              <a:rPr lang="fr-FR" sz="1600" dirty="0" smtClean="0"/>
              <a:t>chaîne est </a:t>
            </a:r>
            <a:r>
              <a:rPr lang="fr-FR" sz="1600" dirty="0"/>
              <a:t>interrompue en avant au niveau du ligament de Cooper </a:t>
            </a:r>
            <a:r>
              <a:rPr lang="fr-FR" sz="1600" dirty="0" smtClean="0"/>
              <a:t>par coagulation-section </a:t>
            </a:r>
            <a:r>
              <a:rPr lang="fr-FR" sz="1600" dirty="0"/>
              <a:t>juste en aval du ganglion </a:t>
            </a:r>
            <a:r>
              <a:rPr lang="fr-FR" sz="1600" dirty="0" err="1" smtClean="0"/>
              <a:t>rétrocrural</a:t>
            </a:r>
            <a:r>
              <a:rPr lang="fr-FR" sz="1600" dirty="0" smtClean="0"/>
              <a:t> interne</a:t>
            </a:r>
            <a:r>
              <a:rPr lang="fr-FR" sz="1600" dirty="0"/>
              <a:t>. </a:t>
            </a:r>
            <a:endParaRPr lang="fr-FR" sz="1600" dirty="0" smtClean="0"/>
          </a:p>
          <a:p>
            <a:r>
              <a:rPr lang="fr-FR" sz="1600" dirty="0" smtClean="0"/>
              <a:t>La </a:t>
            </a:r>
            <a:r>
              <a:rPr lang="fr-FR" sz="1600" dirty="0"/>
              <a:t>lame ganglionnaire saisie à cette extrémité </a:t>
            </a:r>
            <a:r>
              <a:rPr lang="fr-FR" sz="1600" dirty="0" smtClean="0"/>
              <a:t>antérieure est </a:t>
            </a:r>
            <a:r>
              <a:rPr lang="fr-FR" sz="1600" dirty="0"/>
              <a:t>attirée vers le haut et le dedans, ce qui facilite sa </a:t>
            </a:r>
            <a:r>
              <a:rPr lang="fr-FR" sz="1600" dirty="0" smtClean="0"/>
              <a:t>séparation en </a:t>
            </a:r>
            <a:r>
              <a:rPr lang="fr-FR" sz="1600" dirty="0"/>
              <a:t>douceur du nerf obturateur. </a:t>
            </a:r>
          </a:p>
        </p:txBody>
      </p:sp>
    </p:spTree>
    <p:extLst>
      <p:ext uri="{BB962C8B-B14F-4D97-AF65-F5344CB8AC3E}">
        <p14:creationId xmlns:p14="http://schemas.microsoft.com/office/powerpoint/2010/main" val="17675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17" t="28591" r="38175" b="4614"/>
          <a:stretch/>
        </p:blipFill>
        <p:spPr>
          <a:xfrm>
            <a:off x="1527187" y="555812"/>
            <a:ext cx="4774610" cy="58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Dissection inter </a:t>
            </a:r>
            <a:r>
              <a:rPr lang="fr-FR" dirty="0" err="1" smtClean="0"/>
              <a:t>arterio</a:t>
            </a:r>
            <a:r>
              <a:rPr lang="fr-FR" dirty="0" smtClean="0"/>
              <a:t> veineuse iliaque </a:t>
            </a:r>
            <a:r>
              <a:rPr lang="fr-FR" dirty="0" err="1" smtClean="0"/>
              <a:t>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423" y="2085286"/>
            <a:ext cx="6896050" cy="3880773"/>
          </a:xfrm>
        </p:spPr>
        <p:txBody>
          <a:bodyPr>
            <a:normAutofit/>
          </a:bodyPr>
          <a:lstStyle/>
          <a:p>
            <a:r>
              <a:rPr lang="fr-FR" dirty="0" smtClean="0"/>
              <a:t>Refouler l’artère </a:t>
            </a:r>
            <a:r>
              <a:rPr lang="fr-FR" dirty="0"/>
              <a:t>iliaque externe vers le dehors. </a:t>
            </a:r>
            <a:endParaRPr lang="fr-FR" dirty="0" smtClean="0"/>
          </a:p>
          <a:p>
            <a:r>
              <a:rPr lang="fr-FR" dirty="0" smtClean="0"/>
              <a:t>L’interstice </a:t>
            </a:r>
            <a:r>
              <a:rPr lang="fr-FR" dirty="0" err="1"/>
              <a:t>interartérioveineux</a:t>
            </a:r>
            <a:r>
              <a:rPr lang="fr-FR" dirty="0"/>
              <a:t> va être agrandi par la pince </a:t>
            </a:r>
            <a:r>
              <a:rPr lang="fr-FR" dirty="0" err="1"/>
              <a:t>atraumatique</a:t>
            </a:r>
            <a:r>
              <a:rPr lang="fr-FR" dirty="0"/>
              <a:t> de l’opérateur.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tissu </a:t>
            </a:r>
            <a:r>
              <a:rPr lang="fr-FR" dirty="0" err="1" smtClean="0"/>
              <a:t>cellulolymphatique</a:t>
            </a:r>
            <a:r>
              <a:rPr lang="fr-FR" dirty="0" smtClean="0"/>
              <a:t> est </a:t>
            </a:r>
            <a:r>
              <a:rPr lang="fr-FR" dirty="0"/>
              <a:t>saisi à la partie </a:t>
            </a:r>
            <a:r>
              <a:rPr lang="fr-FR" dirty="0" smtClean="0"/>
              <a:t>moyenne, on </a:t>
            </a:r>
            <a:r>
              <a:rPr lang="fr-FR" dirty="0"/>
              <a:t>remonte </a:t>
            </a:r>
            <a:r>
              <a:rPr lang="fr-FR" dirty="0" smtClean="0"/>
              <a:t>jusqu’à </a:t>
            </a:r>
            <a:r>
              <a:rPr lang="fr-FR" dirty="0"/>
              <a:t>la bifurcation </a:t>
            </a:r>
            <a:r>
              <a:rPr lang="fr-FR" dirty="0" smtClean="0"/>
              <a:t>iliaque </a:t>
            </a:r>
          </a:p>
          <a:p>
            <a:r>
              <a:rPr lang="fr-FR" dirty="0" smtClean="0"/>
              <a:t> </a:t>
            </a:r>
            <a:r>
              <a:rPr lang="fr-FR" dirty="0"/>
              <a:t>on enlève en dehors les derniers ganglions </a:t>
            </a:r>
            <a:r>
              <a:rPr lang="fr-FR" dirty="0" err="1"/>
              <a:t>interiliaques</a:t>
            </a:r>
            <a:r>
              <a:rPr lang="fr-FR" dirty="0"/>
              <a:t> externes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dissection </a:t>
            </a:r>
            <a:r>
              <a:rPr lang="fr-FR" dirty="0" err="1"/>
              <a:t>interiliaque</a:t>
            </a:r>
            <a:r>
              <a:rPr lang="fr-FR" dirty="0"/>
              <a:t> est alors terminée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0921" t="38745" r="38539" b="6509"/>
          <a:stretch/>
        </p:blipFill>
        <p:spPr>
          <a:xfrm>
            <a:off x="7476565" y="1533875"/>
            <a:ext cx="4566278" cy="48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825"/>
          <a:stretch/>
        </p:blipFill>
        <p:spPr>
          <a:xfrm>
            <a:off x="6881114" y="860611"/>
            <a:ext cx="4785775" cy="61127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70" y="502024"/>
            <a:ext cx="8596668" cy="1320800"/>
          </a:xfrm>
        </p:spPr>
        <p:txBody>
          <a:bodyPr/>
          <a:lstStyle/>
          <a:p>
            <a:r>
              <a:rPr lang="fr-FR" dirty="0" smtClean="0"/>
              <a:t>Dissection </a:t>
            </a:r>
            <a:r>
              <a:rPr lang="fr-FR" dirty="0" err="1" smtClean="0"/>
              <a:t>latero</a:t>
            </a:r>
            <a:r>
              <a:rPr lang="fr-FR" dirty="0" smtClean="0"/>
              <a:t> artérielle iliaque </a:t>
            </a:r>
            <a:r>
              <a:rPr lang="fr-FR" dirty="0" err="1" smtClean="0"/>
              <a:t>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5002704" cy="3880773"/>
          </a:xfrm>
        </p:spPr>
        <p:txBody>
          <a:bodyPr/>
          <a:lstStyle/>
          <a:p>
            <a:r>
              <a:rPr lang="fr-FR" dirty="0" smtClean="0"/>
              <a:t>On </a:t>
            </a:r>
            <a:r>
              <a:rPr lang="fr-FR" dirty="0"/>
              <a:t>saisit </a:t>
            </a:r>
            <a:r>
              <a:rPr lang="fr-FR" dirty="0" smtClean="0"/>
              <a:t>la chaîne ganglionnaire </a:t>
            </a:r>
            <a:r>
              <a:rPr lang="fr-FR" dirty="0"/>
              <a:t>au niveau de la partie moyenne de </a:t>
            </a:r>
            <a:r>
              <a:rPr lang="fr-FR" dirty="0" smtClean="0"/>
              <a:t>l’artère. </a:t>
            </a:r>
          </a:p>
          <a:p>
            <a:r>
              <a:rPr lang="fr-FR" dirty="0" smtClean="0"/>
              <a:t>On s’attache </a:t>
            </a:r>
            <a:r>
              <a:rPr lang="fr-FR" dirty="0"/>
              <a:t>à préserver les deux branches du nerf </a:t>
            </a:r>
            <a:r>
              <a:rPr lang="fr-FR" dirty="0" err="1" smtClean="0"/>
              <a:t>génitofémoral</a:t>
            </a:r>
            <a:r>
              <a:rPr lang="fr-FR" dirty="0" smtClean="0"/>
              <a:t> qui </a:t>
            </a:r>
            <a:r>
              <a:rPr lang="fr-FR" dirty="0"/>
              <a:t>courent sur le psoas et longent l’artère iliaque externe. </a:t>
            </a:r>
            <a:endParaRPr lang="fr-FR" dirty="0" smtClean="0"/>
          </a:p>
          <a:p>
            <a:r>
              <a:rPr lang="fr-FR" dirty="0" smtClean="0"/>
              <a:t>on </a:t>
            </a:r>
            <a:r>
              <a:rPr lang="fr-FR" dirty="0"/>
              <a:t>s’arrête </a:t>
            </a:r>
            <a:r>
              <a:rPr lang="fr-FR" dirty="0" smtClean="0"/>
              <a:t>au niveau </a:t>
            </a:r>
            <a:r>
              <a:rPr lang="fr-FR" dirty="0"/>
              <a:t>de la bifurcation artérielle iliaque commune.</a:t>
            </a:r>
          </a:p>
        </p:txBody>
      </p:sp>
    </p:spTree>
    <p:extLst>
      <p:ext uri="{BB962C8B-B14F-4D97-AF65-F5344CB8AC3E}">
        <p14:creationId xmlns:p14="http://schemas.microsoft.com/office/powerpoint/2010/main" val="8498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1046</TotalTime>
  <Words>628</Words>
  <Application>Microsoft Office PowerPoint</Application>
  <PresentationFormat>Grand écran</PresentationFormat>
  <Paragraphs>53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Facette</vt:lpstr>
      <vt:lpstr>Curage pelvien </vt:lpstr>
      <vt:lpstr>Présentation PowerPoint</vt:lpstr>
      <vt:lpstr>Présentation PowerPoint</vt:lpstr>
      <vt:lpstr>Limites du curage pelvien</vt:lpstr>
      <vt:lpstr>Chirurgie  Ouverture du péritoine </vt:lpstr>
      <vt:lpstr>Dissection sous veineuse / obturatrice</vt:lpstr>
      <vt:lpstr>Présentation PowerPoint</vt:lpstr>
      <vt:lpstr>Dissection inter arterio veineuse iliaque ext</vt:lpstr>
      <vt:lpstr>Dissection latero artérielle iliaque ext</vt:lpstr>
      <vt:lpstr>Présentation PowerPoint</vt:lpstr>
      <vt:lpstr>Chaine externe </vt:lpstr>
      <vt:lpstr>Chaine interne</vt:lpstr>
    </vt:vector>
  </TitlesOfParts>
  <Company>Centre Léon Bérard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Curage pelvien</dc:title>
  <dc:creator>ROMESTAING Lucile</dc:creator>
  <cp:lastModifiedBy>BADON Flora</cp:lastModifiedBy>
  <cp:revision>21</cp:revision>
  <dcterms:created xsi:type="dcterms:W3CDTF">2020-06-15T06:25:42Z</dcterms:created>
  <dcterms:modified xsi:type="dcterms:W3CDTF">2020-11-04T05:51:06Z</dcterms:modified>
</cp:coreProperties>
</file>