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1"/>
  </p:sldMasterIdLst>
  <p:sldIdLst>
    <p:sldId id="256" r:id="rId2"/>
    <p:sldId id="271" r:id="rId3"/>
    <p:sldId id="257" r:id="rId4"/>
    <p:sldId id="272" r:id="rId5"/>
    <p:sldId id="258" r:id="rId6"/>
    <p:sldId id="259" r:id="rId7"/>
    <p:sldId id="260" r:id="rId8"/>
    <p:sldId id="267" r:id="rId9"/>
    <p:sldId id="268" r:id="rId10"/>
    <p:sldId id="269" r:id="rId11"/>
    <p:sldId id="270" r:id="rId12"/>
    <p:sldId id="261" r:id="rId13"/>
    <p:sldId id="262" r:id="rId14"/>
    <p:sldId id="263" r:id="rId15"/>
    <p:sldId id="264" r:id="rId16"/>
    <p:sldId id="265" r:id="rId17"/>
    <p:sldId id="273" r:id="rId18"/>
    <p:sldId id="277" r:id="rId19"/>
    <p:sldId id="276" r:id="rId20"/>
    <p:sldId id="275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2D52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45"/>
    <p:restoredTop sz="94643"/>
  </p:normalViewPr>
  <p:slideViewPr>
    <p:cSldViewPr snapToGrid="0" snapToObjects="1">
      <p:cViewPr varScale="1">
        <p:scale>
          <a:sx n="79" d="100"/>
          <a:sy n="79" d="100"/>
        </p:scale>
        <p:origin x="-108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575BF5-E32A-864B-B501-622C14DB0439}" type="doc">
      <dgm:prSet loTypeId="urn:microsoft.com/office/officeart/2005/8/layout/process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r-FR"/>
        </a:p>
      </dgm:t>
    </dgm:pt>
    <dgm:pt modelId="{0E01ED03-A2C6-B847-B88D-2EF49CA1D741}">
      <dgm:prSet phldrT="[Texte]"/>
      <dgm:spPr/>
      <dgm:t>
        <a:bodyPr/>
        <a:lstStyle/>
        <a:p>
          <a:r>
            <a:rPr lang="fr-FR"/>
            <a:t>Eligibilité</a:t>
          </a:r>
          <a:endParaRPr lang="fr-FR" dirty="0"/>
        </a:p>
      </dgm:t>
    </dgm:pt>
    <dgm:pt modelId="{1FE23C34-B0EA-2F42-B3F3-EA385F76497D}" type="parTrans" cxnId="{AE350AD6-06B4-724D-9232-14EADBBB11C9}">
      <dgm:prSet/>
      <dgm:spPr/>
      <dgm:t>
        <a:bodyPr/>
        <a:lstStyle/>
        <a:p>
          <a:endParaRPr lang="fr-FR"/>
        </a:p>
      </dgm:t>
    </dgm:pt>
    <dgm:pt modelId="{CD23931B-7711-3D4A-BA38-0927D46A344B}" type="sibTrans" cxnId="{AE350AD6-06B4-724D-9232-14EADBBB11C9}">
      <dgm:prSet/>
      <dgm:spPr/>
      <dgm:t>
        <a:bodyPr/>
        <a:lstStyle/>
        <a:p>
          <a:endParaRPr lang="fr-FR"/>
        </a:p>
      </dgm:t>
    </dgm:pt>
    <dgm:pt modelId="{E32AE042-9E63-DC4C-B921-2073914C677B}">
      <dgm:prSet phldrT="[Texte]"/>
      <dgm:spPr/>
      <dgm:t>
        <a:bodyPr/>
        <a:lstStyle/>
        <a:p>
          <a:r>
            <a:rPr lang="fr-FR" dirty="0"/>
            <a:t>Chirurgie</a:t>
          </a:r>
        </a:p>
      </dgm:t>
    </dgm:pt>
    <dgm:pt modelId="{5AD51E05-497D-B84F-818B-7EADFC746F9D}" type="parTrans" cxnId="{EBB4FE89-88CA-184B-9B70-71920E2D82FB}">
      <dgm:prSet/>
      <dgm:spPr/>
      <dgm:t>
        <a:bodyPr/>
        <a:lstStyle/>
        <a:p>
          <a:endParaRPr lang="fr-FR"/>
        </a:p>
      </dgm:t>
    </dgm:pt>
    <dgm:pt modelId="{1B11B0B8-A656-2440-ADB4-412293B55414}" type="sibTrans" cxnId="{EBB4FE89-88CA-184B-9B70-71920E2D82FB}">
      <dgm:prSet/>
      <dgm:spPr/>
      <dgm:t>
        <a:bodyPr/>
        <a:lstStyle/>
        <a:p>
          <a:endParaRPr lang="fr-FR"/>
        </a:p>
      </dgm:t>
    </dgm:pt>
    <dgm:pt modelId="{A45C7AB5-812A-4A4E-9666-C95AA470A347}">
      <dgm:prSet phldrT="[Texte]"/>
      <dgm:spPr/>
      <dgm:t>
        <a:bodyPr/>
        <a:lstStyle/>
        <a:p>
          <a:r>
            <a:rPr lang="fr-FR" dirty="0"/>
            <a:t>Randomisation</a:t>
          </a:r>
        </a:p>
      </dgm:t>
    </dgm:pt>
    <dgm:pt modelId="{FC46D502-0895-2C4F-810F-482CADFBBB6C}" type="parTrans" cxnId="{7DD88F00-50E7-7E46-B506-0012D5BC5458}">
      <dgm:prSet/>
      <dgm:spPr/>
      <dgm:t>
        <a:bodyPr/>
        <a:lstStyle/>
        <a:p>
          <a:endParaRPr lang="fr-FR"/>
        </a:p>
      </dgm:t>
    </dgm:pt>
    <dgm:pt modelId="{F14F77B7-D63C-3343-ACF2-7840B404F259}" type="sibTrans" cxnId="{7DD88F00-50E7-7E46-B506-0012D5BC5458}">
      <dgm:prSet/>
      <dgm:spPr/>
      <dgm:t>
        <a:bodyPr/>
        <a:lstStyle/>
        <a:p>
          <a:endParaRPr lang="fr-FR"/>
        </a:p>
      </dgm:t>
    </dgm:pt>
    <dgm:pt modelId="{3314A5E2-C8AE-CF43-B9E6-84ACCB1895B4}">
      <dgm:prSet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fr-FR">
              <a:noFill/>
            </a:rPr>
            <a:t> </a:t>
          </a:r>
        </a:p>
      </dgm:t>
    </dgm:pt>
    <dgm:pt modelId="{9502FD73-0D07-4448-B0D2-3A3E8F23E6C9}" type="parTrans" cxnId="{8B1C5C57-9DBA-C64D-9FF7-4B5F9CA0B297}">
      <dgm:prSet/>
      <dgm:spPr/>
      <dgm:t>
        <a:bodyPr/>
        <a:lstStyle/>
        <a:p>
          <a:endParaRPr lang="fr-FR"/>
        </a:p>
      </dgm:t>
    </dgm:pt>
    <dgm:pt modelId="{B7395E84-94D7-1E45-B559-52AED86AE445}" type="sibTrans" cxnId="{8B1C5C57-9DBA-C64D-9FF7-4B5F9CA0B297}">
      <dgm:prSet/>
      <dgm:spPr/>
      <dgm:t>
        <a:bodyPr/>
        <a:lstStyle/>
        <a:p>
          <a:endParaRPr lang="fr-FR"/>
        </a:p>
      </dgm:t>
    </dgm:pt>
    <dgm:pt modelId="{00AC3A67-86B3-F94B-A696-F1A23BD93D62}">
      <dgm:prSet/>
      <dgm:spPr/>
      <dgm:t>
        <a:bodyPr/>
        <a:lstStyle/>
        <a:p>
          <a:r>
            <a:rPr lang="fr-FR" dirty="0"/>
            <a:t>POD 3</a:t>
          </a:r>
        </a:p>
      </dgm:t>
    </dgm:pt>
    <dgm:pt modelId="{DBF47355-D991-0344-8805-CC5378711DEC}" type="parTrans" cxnId="{A9FE9A6F-B628-ED40-8370-A12A7AD08736}">
      <dgm:prSet/>
      <dgm:spPr/>
      <dgm:t>
        <a:bodyPr/>
        <a:lstStyle/>
        <a:p>
          <a:endParaRPr lang="fr-FR"/>
        </a:p>
      </dgm:t>
    </dgm:pt>
    <dgm:pt modelId="{A4B09886-48F4-9548-9BAC-FDB1198D32CD}" type="sibTrans" cxnId="{A9FE9A6F-B628-ED40-8370-A12A7AD08736}">
      <dgm:prSet/>
      <dgm:spPr/>
      <dgm:t>
        <a:bodyPr/>
        <a:lstStyle/>
        <a:p>
          <a:endParaRPr lang="fr-FR"/>
        </a:p>
      </dgm:t>
    </dgm:pt>
    <dgm:pt modelId="{C4214250-3FD3-BE40-8C75-C6E035571A3F}" type="pres">
      <dgm:prSet presAssocID="{73575BF5-E32A-864B-B501-622C14DB04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AE9C100-FFCA-6C4C-BCF8-9C36ADAF7BB6}" type="pres">
      <dgm:prSet presAssocID="{0E01ED03-A2C6-B847-B88D-2EF49CA1D741}" presName="node" presStyleLbl="node1" presStyleIdx="0" presStyleCnt="5" custScaleX="75434" custScaleY="81914" custLinFactNeighborX="12196" custLinFactNeighborY="-19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04BEFD-F89F-A04A-A32B-A67E86801EF5}" type="pres">
      <dgm:prSet presAssocID="{CD23931B-7711-3D4A-BA38-0927D46A344B}" presName="sibTrans" presStyleLbl="sibTrans2D1" presStyleIdx="0" presStyleCnt="4"/>
      <dgm:spPr/>
      <dgm:t>
        <a:bodyPr/>
        <a:lstStyle/>
        <a:p>
          <a:endParaRPr lang="fr-FR"/>
        </a:p>
      </dgm:t>
    </dgm:pt>
    <dgm:pt modelId="{C2CA96B2-91CA-0B44-AE4E-6AA4FD683798}" type="pres">
      <dgm:prSet presAssocID="{CD23931B-7711-3D4A-BA38-0927D46A344B}" presName="connectorText" presStyleLbl="sibTrans2D1" presStyleIdx="0" presStyleCnt="4"/>
      <dgm:spPr/>
      <dgm:t>
        <a:bodyPr/>
        <a:lstStyle/>
        <a:p>
          <a:endParaRPr lang="fr-FR"/>
        </a:p>
      </dgm:t>
    </dgm:pt>
    <dgm:pt modelId="{DA2FB0AA-FCAB-9E44-A11B-498ED803E3B6}" type="pres">
      <dgm:prSet presAssocID="{E32AE042-9E63-DC4C-B921-2073914C677B}" presName="node" presStyleLbl="node1" presStyleIdx="1" presStyleCnt="5" custScaleX="86690" custScaleY="8686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96CE5C0-9F9C-634C-A83C-DCB7648FA1CB}" type="pres">
      <dgm:prSet presAssocID="{1B11B0B8-A656-2440-ADB4-412293B55414}" presName="sibTrans" presStyleLbl="sibTrans2D1" presStyleIdx="1" presStyleCnt="4"/>
      <dgm:spPr/>
      <dgm:t>
        <a:bodyPr/>
        <a:lstStyle/>
        <a:p>
          <a:endParaRPr lang="fr-FR"/>
        </a:p>
      </dgm:t>
    </dgm:pt>
    <dgm:pt modelId="{B8B04E69-CB5B-E941-8291-67B521530561}" type="pres">
      <dgm:prSet presAssocID="{1B11B0B8-A656-2440-ADB4-412293B55414}" presName="connectorText" presStyleLbl="sibTrans2D1" presStyleIdx="1" presStyleCnt="4"/>
      <dgm:spPr/>
      <dgm:t>
        <a:bodyPr/>
        <a:lstStyle/>
        <a:p>
          <a:endParaRPr lang="fr-FR"/>
        </a:p>
      </dgm:t>
    </dgm:pt>
    <dgm:pt modelId="{D8BC450E-A284-D24C-A7A1-D8985415DA00}" type="pres">
      <dgm:prSet presAssocID="{A45C7AB5-812A-4A4E-9666-C95AA470A347}" presName="node" presStyleLbl="node1" presStyleIdx="2" presStyleCnt="5" custScaleX="84374" custScaleY="8467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B6D7B7-3A87-C042-A1C1-44566880539A}" type="pres">
      <dgm:prSet presAssocID="{F14F77B7-D63C-3343-ACF2-7840B404F259}" presName="sibTrans" presStyleLbl="sibTrans2D1" presStyleIdx="2" presStyleCnt="4"/>
      <dgm:spPr/>
      <dgm:t>
        <a:bodyPr/>
        <a:lstStyle/>
        <a:p>
          <a:endParaRPr lang="fr-FR"/>
        </a:p>
      </dgm:t>
    </dgm:pt>
    <dgm:pt modelId="{A600B3FC-8F45-0045-8C91-CE25C0C798FD}" type="pres">
      <dgm:prSet presAssocID="{F14F77B7-D63C-3343-ACF2-7840B404F259}" presName="connectorText" presStyleLbl="sibTrans2D1" presStyleIdx="2" presStyleCnt="4"/>
      <dgm:spPr/>
      <dgm:t>
        <a:bodyPr/>
        <a:lstStyle/>
        <a:p>
          <a:endParaRPr lang="fr-FR"/>
        </a:p>
      </dgm:t>
    </dgm:pt>
    <dgm:pt modelId="{A47E25CC-4A2B-0F4A-A5BB-38A2FD7CC84C}" type="pres">
      <dgm:prSet presAssocID="{3314A5E2-C8AE-CF43-B9E6-84ACCB1895B4}" presName="node" presStyleLbl="node1" presStyleIdx="3" presStyleCnt="5" custScaleX="83563" custScaleY="70360" custLinFactX="-100000" custLinFactY="18784" custLinFactNeighborX="-138264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D5A8FD-131E-8143-BBA4-37D59CC3AC37}" type="pres">
      <dgm:prSet presAssocID="{B7395E84-94D7-1E45-B559-52AED86AE445}" presName="sibTrans" presStyleLbl="sibTrans2D1" presStyleIdx="3" presStyleCnt="4" custAng="7548807" custFlipHor="1" custScaleX="72147" custScaleY="110995" custLinFactX="14325" custLinFactY="-63428" custLinFactNeighborX="100000" custLinFactNeighborY="-100000"/>
      <dgm:spPr/>
      <dgm:t>
        <a:bodyPr/>
        <a:lstStyle/>
        <a:p>
          <a:endParaRPr lang="fr-FR"/>
        </a:p>
      </dgm:t>
    </dgm:pt>
    <dgm:pt modelId="{C4465512-593A-9C4B-833F-4827342A96E1}" type="pres">
      <dgm:prSet presAssocID="{B7395E84-94D7-1E45-B559-52AED86AE445}" presName="connectorText" presStyleLbl="sibTrans2D1" presStyleIdx="3" presStyleCnt="4"/>
      <dgm:spPr/>
      <dgm:t>
        <a:bodyPr/>
        <a:lstStyle/>
        <a:p>
          <a:endParaRPr lang="fr-FR"/>
        </a:p>
      </dgm:t>
    </dgm:pt>
    <dgm:pt modelId="{B39AC6FC-E0D6-1247-A545-33F17684D428}" type="pres">
      <dgm:prSet presAssocID="{00AC3A67-86B3-F94B-A696-F1A23BD93D62}" presName="node" presStyleLbl="node1" presStyleIdx="4" presStyleCnt="5" custScaleX="78827" custScaleY="72279" custLinFactX="-100000" custLinFactY="18784" custLinFactNeighborX="-111745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BB4FE89-88CA-184B-9B70-71920E2D82FB}" srcId="{73575BF5-E32A-864B-B501-622C14DB0439}" destId="{E32AE042-9E63-DC4C-B921-2073914C677B}" srcOrd="1" destOrd="0" parTransId="{5AD51E05-497D-B84F-818B-7EADFC746F9D}" sibTransId="{1B11B0B8-A656-2440-ADB4-412293B55414}"/>
    <dgm:cxn modelId="{4A6C0EDB-3536-C243-A35B-79C92FE4689C}" type="presOf" srcId="{A45C7AB5-812A-4A4E-9666-C95AA470A347}" destId="{D8BC450E-A284-D24C-A7A1-D8985415DA00}" srcOrd="0" destOrd="0" presId="urn:microsoft.com/office/officeart/2005/8/layout/process1"/>
    <dgm:cxn modelId="{8B1C5C57-9DBA-C64D-9FF7-4B5F9CA0B297}" srcId="{73575BF5-E32A-864B-B501-622C14DB0439}" destId="{3314A5E2-C8AE-CF43-B9E6-84ACCB1895B4}" srcOrd="3" destOrd="0" parTransId="{9502FD73-0D07-4448-B0D2-3A3E8F23E6C9}" sibTransId="{B7395E84-94D7-1E45-B559-52AED86AE445}"/>
    <dgm:cxn modelId="{23A9F20A-5054-7241-ABB0-404552C1723F}" type="presOf" srcId="{B7395E84-94D7-1E45-B559-52AED86AE445}" destId="{28D5A8FD-131E-8143-BBA4-37D59CC3AC37}" srcOrd="0" destOrd="0" presId="urn:microsoft.com/office/officeart/2005/8/layout/process1"/>
    <dgm:cxn modelId="{904E76A1-32C4-0743-978A-446613381F80}" type="presOf" srcId="{00AC3A67-86B3-F94B-A696-F1A23BD93D62}" destId="{B39AC6FC-E0D6-1247-A545-33F17684D428}" srcOrd="0" destOrd="0" presId="urn:microsoft.com/office/officeart/2005/8/layout/process1"/>
    <dgm:cxn modelId="{DF4F8904-3659-2844-B8DA-479490E73A94}" type="presOf" srcId="{73575BF5-E32A-864B-B501-622C14DB0439}" destId="{C4214250-3FD3-BE40-8C75-C6E035571A3F}" srcOrd="0" destOrd="0" presId="urn:microsoft.com/office/officeart/2005/8/layout/process1"/>
    <dgm:cxn modelId="{01D19AE2-8DA5-7F45-AE96-CE1B7F8D5385}" type="presOf" srcId="{1B11B0B8-A656-2440-ADB4-412293B55414}" destId="{B8B04E69-CB5B-E941-8291-67B521530561}" srcOrd="1" destOrd="0" presId="urn:microsoft.com/office/officeart/2005/8/layout/process1"/>
    <dgm:cxn modelId="{35AC2C0C-5F2D-824C-839A-ABE1FEC13F44}" type="presOf" srcId="{E32AE042-9E63-DC4C-B921-2073914C677B}" destId="{DA2FB0AA-FCAB-9E44-A11B-498ED803E3B6}" srcOrd="0" destOrd="0" presId="urn:microsoft.com/office/officeart/2005/8/layout/process1"/>
    <dgm:cxn modelId="{AE4D272C-5130-4D40-A3B5-05923C110CFE}" type="presOf" srcId="{CD23931B-7711-3D4A-BA38-0927D46A344B}" destId="{C2CA96B2-91CA-0B44-AE4E-6AA4FD683798}" srcOrd="1" destOrd="0" presId="urn:microsoft.com/office/officeart/2005/8/layout/process1"/>
    <dgm:cxn modelId="{7DD88F00-50E7-7E46-B506-0012D5BC5458}" srcId="{73575BF5-E32A-864B-B501-622C14DB0439}" destId="{A45C7AB5-812A-4A4E-9666-C95AA470A347}" srcOrd="2" destOrd="0" parTransId="{FC46D502-0895-2C4F-810F-482CADFBBB6C}" sibTransId="{F14F77B7-D63C-3343-ACF2-7840B404F259}"/>
    <dgm:cxn modelId="{215AECBB-CAE2-FF4F-ADEA-0F02E787E332}" type="presOf" srcId="{F14F77B7-D63C-3343-ACF2-7840B404F259}" destId="{4FB6D7B7-3A87-C042-A1C1-44566880539A}" srcOrd="0" destOrd="0" presId="urn:microsoft.com/office/officeart/2005/8/layout/process1"/>
    <dgm:cxn modelId="{2CA1151D-AE45-1C45-B699-8E6EF19EC2EE}" type="presOf" srcId="{B7395E84-94D7-1E45-B559-52AED86AE445}" destId="{C4465512-593A-9C4B-833F-4827342A96E1}" srcOrd="1" destOrd="0" presId="urn:microsoft.com/office/officeart/2005/8/layout/process1"/>
    <dgm:cxn modelId="{ABC41EE7-C4B7-074D-AFB8-08BA805BEF57}" type="presOf" srcId="{F14F77B7-D63C-3343-ACF2-7840B404F259}" destId="{A600B3FC-8F45-0045-8C91-CE25C0C798FD}" srcOrd="1" destOrd="0" presId="urn:microsoft.com/office/officeart/2005/8/layout/process1"/>
    <dgm:cxn modelId="{A9FE9A6F-B628-ED40-8370-A12A7AD08736}" srcId="{73575BF5-E32A-864B-B501-622C14DB0439}" destId="{00AC3A67-86B3-F94B-A696-F1A23BD93D62}" srcOrd="4" destOrd="0" parTransId="{DBF47355-D991-0344-8805-CC5378711DEC}" sibTransId="{A4B09886-48F4-9548-9BAC-FDB1198D32CD}"/>
    <dgm:cxn modelId="{24518A90-F478-5243-98AA-8AA36AEBF5D5}" type="presOf" srcId="{1B11B0B8-A656-2440-ADB4-412293B55414}" destId="{B96CE5C0-9F9C-634C-A83C-DCB7648FA1CB}" srcOrd="0" destOrd="0" presId="urn:microsoft.com/office/officeart/2005/8/layout/process1"/>
    <dgm:cxn modelId="{AE350AD6-06B4-724D-9232-14EADBBB11C9}" srcId="{73575BF5-E32A-864B-B501-622C14DB0439}" destId="{0E01ED03-A2C6-B847-B88D-2EF49CA1D741}" srcOrd="0" destOrd="0" parTransId="{1FE23C34-B0EA-2F42-B3F3-EA385F76497D}" sibTransId="{CD23931B-7711-3D4A-BA38-0927D46A344B}"/>
    <dgm:cxn modelId="{7431383A-341C-3C4C-98BB-84734E7E8482}" type="presOf" srcId="{CD23931B-7711-3D4A-BA38-0927D46A344B}" destId="{8604BEFD-F89F-A04A-A32B-A67E86801EF5}" srcOrd="0" destOrd="0" presId="urn:microsoft.com/office/officeart/2005/8/layout/process1"/>
    <dgm:cxn modelId="{85B374D0-A86E-1C47-8F17-B62C32760141}" type="presOf" srcId="{0E01ED03-A2C6-B847-B88D-2EF49CA1D741}" destId="{5AE9C100-FFCA-6C4C-BCF8-9C36ADAF7BB6}" srcOrd="0" destOrd="0" presId="urn:microsoft.com/office/officeart/2005/8/layout/process1"/>
    <dgm:cxn modelId="{B28C8DBB-3CE8-8247-9481-1735985FE836}" type="presOf" srcId="{3314A5E2-C8AE-CF43-B9E6-84ACCB1895B4}" destId="{A47E25CC-4A2B-0F4A-A5BB-38A2FD7CC84C}" srcOrd="0" destOrd="0" presId="urn:microsoft.com/office/officeart/2005/8/layout/process1"/>
    <dgm:cxn modelId="{E049059B-3A67-9A48-8024-F4FBA133D4CF}" type="presParOf" srcId="{C4214250-3FD3-BE40-8C75-C6E035571A3F}" destId="{5AE9C100-FFCA-6C4C-BCF8-9C36ADAF7BB6}" srcOrd="0" destOrd="0" presId="urn:microsoft.com/office/officeart/2005/8/layout/process1"/>
    <dgm:cxn modelId="{A58DDAA5-DF11-2240-92C1-74B5AABB771D}" type="presParOf" srcId="{C4214250-3FD3-BE40-8C75-C6E035571A3F}" destId="{8604BEFD-F89F-A04A-A32B-A67E86801EF5}" srcOrd="1" destOrd="0" presId="urn:microsoft.com/office/officeart/2005/8/layout/process1"/>
    <dgm:cxn modelId="{99CB7B0E-E783-B846-9403-A802E786E77B}" type="presParOf" srcId="{8604BEFD-F89F-A04A-A32B-A67E86801EF5}" destId="{C2CA96B2-91CA-0B44-AE4E-6AA4FD683798}" srcOrd="0" destOrd="0" presId="urn:microsoft.com/office/officeart/2005/8/layout/process1"/>
    <dgm:cxn modelId="{774A0C2E-C6A0-CA4A-B066-23431C4B33A4}" type="presParOf" srcId="{C4214250-3FD3-BE40-8C75-C6E035571A3F}" destId="{DA2FB0AA-FCAB-9E44-A11B-498ED803E3B6}" srcOrd="2" destOrd="0" presId="urn:microsoft.com/office/officeart/2005/8/layout/process1"/>
    <dgm:cxn modelId="{5801F89E-7D33-D54B-989A-55AACF241316}" type="presParOf" srcId="{C4214250-3FD3-BE40-8C75-C6E035571A3F}" destId="{B96CE5C0-9F9C-634C-A83C-DCB7648FA1CB}" srcOrd="3" destOrd="0" presId="urn:microsoft.com/office/officeart/2005/8/layout/process1"/>
    <dgm:cxn modelId="{A4DEB8CF-14B3-244B-A3C5-4A4C55EC2E0F}" type="presParOf" srcId="{B96CE5C0-9F9C-634C-A83C-DCB7648FA1CB}" destId="{B8B04E69-CB5B-E941-8291-67B521530561}" srcOrd="0" destOrd="0" presId="urn:microsoft.com/office/officeart/2005/8/layout/process1"/>
    <dgm:cxn modelId="{97C9FED5-F878-844D-A3CB-509263272F64}" type="presParOf" srcId="{C4214250-3FD3-BE40-8C75-C6E035571A3F}" destId="{D8BC450E-A284-D24C-A7A1-D8985415DA00}" srcOrd="4" destOrd="0" presId="urn:microsoft.com/office/officeart/2005/8/layout/process1"/>
    <dgm:cxn modelId="{5CFF2202-0DEF-4A43-B0AE-73251CF2B5D9}" type="presParOf" srcId="{C4214250-3FD3-BE40-8C75-C6E035571A3F}" destId="{4FB6D7B7-3A87-C042-A1C1-44566880539A}" srcOrd="5" destOrd="0" presId="urn:microsoft.com/office/officeart/2005/8/layout/process1"/>
    <dgm:cxn modelId="{A67E8618-2123-864D-A52A-D9BF823B1191}" type="presParOf" srcId="{4FB6D7B7-3A87-C042-A1C1-44566880539A}" destId="{A600B3FC-8F45-0045-8C91-CE25C0C798FD}" srcOrd="0" destOrd="0" presId="urn:microsoft.com/office/officeart/2005/8/layout/process1"/>
    <dgm:cxn modelId="{B945E0B1-9976-B84E-A908-C63B69DE009B}" type="presParOf" srcId="{C4214250-3FD3-BE40-8C75-C6E035571A3F}" destId="{A47E25CC-4A2B-0F4A-A5BB-38A2FD7CC84C}" srcOrd="6" destOrd="0" presId="urn:microsoft.com/office/officeart/2005/8/layout/process1"/>
    <dgm:cxn modelId="{E20AC4A4-B5B6-5E42-AF75-2919D0C33E6E}" type="presParOf" srcId="{C4214250-3FD3-BE40-8C75-C6E035571A3F}" destId="{28D5A8FD-131E-8143-BBA4-37D59CC3AC37}" srcOrd="7" destOrd="0" presId="urn:microsoft.com/office/officeart/2005/8/layout/process1"/>
    <dgm:cxn modelId="{033C92CB-FDF6-4A40-80BA-F1733C46417C}" type="presParOf" srcId="{28D5A8FD-131E-8143-BBA4-37D59CC3AC37}" destId="{C4465512-593A-9C4B-833F-4827342A96E1}" srcOrd="0" destOrd="0" presId="urn:microsoft.com/office/officeart/2005/8/layout/process1"/>
    <dgm:cxn modelId="{AF2C9AE3-E10F-6041-8E62-FAF72219141F}" type="presParOf" srcId="{C4214250-3FD3-BE40-8C75-C6E035571A3F}" destId="{B39AC6FC-E0D6-1247-A545-33F17684D428}" srcOrd="8" destOrd="0" presId="urn:microsoft.com/office/officeart/2005/8/layout/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3575BF5-E32A-864B-B501-622C14DB0439}" type="doc">
      <dgm:prSet loTypeId="urn:microsoft.com/office/officeart/2005/8/layout/process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r-FR"/>
        </a:p>
      </dgm:t>
    </dgm:pt>
    <dgm:pt modelId="{0E01ED03-A2C6-B847-B88D-2EF49CA1D741}">
      <dgm:prSet phldrT="[Texte]"/>
      <dgm:spPr/>
      <dgm:t>
        <a:bodyPr/>
        <a:lstStyle/>
        <a:p>
          <a:r>
            <a:rPr lang="fr-FR"/>
            <a:t>Eligibilité</a:t>
          </a:r>
          <a:endParaRPr lang="fr-FR" dirty="0"/>
        </a:p>
      </dgm:t>
    </dgm:pt>
    <dgm:pt modelId="{1FE23C34-B0EA-2F42-B3F3-EA385F76497D}" type="parTrans" cxnId="{AE350AD6-06B4-724D-9232-14EADBBB11C9}">
      <dgm:prSet/>
      <dgm:spPr/>
      <dgm:t>
        <a:bodyPr/>
        <a:lstStyle/>
        <a:p>
          <a:endParaRPr lang="fr-FR"/>
        </a:p>
      </dgm:t>
    </dgm:pt>
    <dgm:pt modelId="{CD23931B-7711-3D4A-BA38-0927D46A344B}" type="sibTrans" cxnId="{AE350AD6-06B4-724D-9232-14EADBBB11C9}">
      <dgm:prSet/>
      <dgm:spPr/>
      <dgm:t>
        <a:bodyPr/>
        <a:lstStyle/>
        <a:p>
          <a:endParaRPr lang="fr-FR"/>
        </a:p>
      </dgm:t>
    </dgm:pt>
    <dgm:pt modelId="{E32AE042-9E63-DC4C-B921-2073914C677B}">
      <dgm:prSet phldrT="[Texte]"/>
      <dgm:spPr/>
      <dgm:t>
        <a:bodyPr/>
        <a:lstStyle/>
        <a:p>
          <a:r>
            <a:rPr lang="fr-FR" dirty="0"/>
            <a:t>Chirurgie</a:t>
          </a:r>
        </a:p>
      </dgm:t>
    </dgm:pt>
    <dgm:pt modelId="{5AD51E05-497D-B84F-818B-7EADFC746F9D}" type="parTrans" cxnId="{EBB4FE89-88CA-184B-9B70-71920E2D82FB}">
      <dgm:prSet/>
      <dgm:spPr/>
      <dgm:t>
        <a:bodyPr/>
        <a:lstStyle/>
        <a:p>
          <a:endParaRPr lang="fr-FR"/>
        </a:p>
      </dgm:t>
    </dgm:pt>
    <dgm:pt modelId="{1B11B0B8-A656-2440-ADB4-412293B55414}" type="sibTrans" cxnId="{EBB4FE89-88CA-184B-9B70-71920E2D82FB}">
      <dgm:prSet/>
      <dgm:spPr/>
      <dgm:t>
        <a:bodyPr/>
        <a:lstStyle/>
        <a:p>
          <a:endParaRPr lang="fr-FR"/>
        </a:p>
      </dgm:t>
    </dgm:pt>
    <dgm:pt modelId="{A45C7AB5-812A-4A4E-9666-C95AA470A347}">
      <dgm:prSet phldrT="[Texte]"/>
      <dgm:spPr/>
      <dgm:t>
        <a:bodyPr/>
        <a:lstStyle/>
        <a:p>
          <a:r>
            <a:rPr lang="fr-FR" dirty="0"/>
            <a:t>Randomisation</a:t>
          </a:r>
        </a:p>
      </dgm:t>
    </dgm:pt>
    <dgm:pt modelId="{FC46D502-0895-2C4F-810F-482CADFBBB6C}" type="parTrans" cxnId="{7DD88F00-50E7-7E46-B506-0012D5BC5458}">
      <dgm:prSet/>
      <dgm:spPr/>
      <dgm:t>
        <a:bodyPr/>
        <a:lstStyle/>
        <a:p>
          <a:endParaRPr lang="fr-FR"/>
        </a:p>
      </dgm:t>
    </dgm:pt>
    <dgm:pt modelId="{F14F77B7-D63C-3343-ACF2-7840B404F259}" type="sibTrans" cxnId="{7DD88F00-50E7-7E46-B506-0012D5BC5458}">
      <dgm:prSet/>
      <dgm:spPr/>
      <dgm:t>
        <a:bodyPr/>
        <a:lstStyle/>
        <a:p>
          <a:endParaRPr lang="fr-FR"/>
        </a:p>
      </dgm:t>
    </dgm:pt>
    <mc:AlternateContent xmlns:mc="http://schemas.openxmlformats.org/markup-compatibility/2006" xmlns:a14="http://schemas.microsoft.com/office/drawing/2010/main">
      <mc:Choice Requires="a14">
        <dgm:pt modelId="{3314A5E2-C8AE-CF43-B9E6-84ACCB1895B4}">
          <dgm:prSet/>
          <dgm:spPr/>
          <dgm:t>
            <a:bodyPr/>
            <a:lstStyle/>
            <a:p>
              <a:r>
                <a:rPr lang="fr-FR" dirty="0">
                  <a:solidFill>
                    <a:schemeClr val="tx1"/>
                  </a:solidFill>
                </a:rPr>
                <a:t>POD 1 + </a:t>
              </a:r>
              <a14:m>
                <m:oMath xmlns:m="http://schemas.openxmlformats.org/officeDocument/2006/math">
                  <m:r>
                    <a:rPr lang="fr-FR" i="1" smtClean="0">
                      <a:solidFill>
                        <a:schemeClr val="accent4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𝑃</m:t>
                  </m:r>
                  <m:r>
                    <a:rPr lang="fr-FR" b="0" i="1" smtClean="0">
                      <a:solidFill>
                        <a:schemeClr val="accent4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𝑟𝑎𝑧𝑜𝑠𝑖𝑛</m:t>
                  </m:r>
                </m:oMath>
              </a14:m>
              <a:endParaRPr lang="fr-FR" b="0" dirty="0">
                <a:solidFill>
                  <a:schemeClr val="accent4"/>
                </a:solidFill>
                <a:ea typeface="Cambria Math" panose="02040503050406030204" pitchFamily="18" charset="0"/>
              </a:endParaRPr>
            </a:p>
            <a:p>
              <a:r>
                <a:rPr lang="fr-FR" dirty="0">
                  <a:solidFill>
                    <a:schemeClr val="accent4"/>
                  </a:solidFill>
                </a:rPr>
                <a:t>À H-6</a:t>
              </a:r>
            </a:p>
          </dgm:t>
        </dgm:pt>
      </mc:Choice>
      <mc:Fallback xmlns="">
        <dgm:pt modelId="{3314A5E2-C8AE-CF43-B9E6-84ACCB1895B4}">
          <dgm:prSet/>
          <dgm:spPr/>
          <dgm:t>
            <a:bodyPr/>
            <a:lstStyle/>
            <a:p>
              <a:r>
                <a:rPr lang="fr-FR" dirty="0">
                  <a:solidFill>
                    <a:schemeClr val="tx1"/>
                  </a:solidFill>
                </a:rPr>
                <a:t>POD 1 + </a:t>
              </a:r>
              <a:r>
                <a:rPr lang="fr-FR" i="0">
                  <a:solidFill>
                    <a:schemeClr val="accent4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𝑃</a:t>
              </a:r>
              <a:r>
                <a:rPr lang="fr-FR" b="0" i="0">
                  <a:solidFill>
                    <a:schemeClr val="accent4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𝑟𝑎𝑧𝑜𝑠𝑖𝑛</a:t>
              </a:r>
              <a:endParaRPr lang="fr-FR" b="0" dirty="0">
                <a:solidFill>
                  <a:schemeClr val="accent4"/>
                </a:solidFill>
                <a:ea typeface="Cambria Math" panose="02040503050406030204" pitchFamily="18" charset="0"/>
              </a:endParaRPr>
            </a:p>
            <a:p>
              <a:r>
                <a:rPr lang="fr-FR" dirty="0">
                  <a:solidFill>
                    <a:schemeClr val="accent4"/>
                  </a:solidFill>
                </a:rPr>
                <a:t>À H-6</a:t>
              </a:r>
            </a:p>
          </dgm:t>
        </dgm:pt>
      </mc:Fallback>
    </mc:AlternateContent>
    <dgm:pt modelId="{9502FD73-0D07-4448-B0D2-3A3E8F23E6C9}" type="parTrans" cxnId="{8B1C5C57-9DBA-C64D-9FF7-4B5F9CA0B297}">
      <dgm:prSet/>
      <dgm:spPr/>
      <dgm:t>
        <a:bodyPr/>
        <a:lstStyle/>
        <a:p>
          <a:endParaRPr lang="fr-FR"/>
        </a:p>
      </dgm:t>
    </dgm:pt>
    <dgm:pt modelId="{B7395E84-94D7-1E45-B559-52AED86AE445}" type="sibTrans" cxnId="{8B1C5C57-9DBA-C64D-9FF7-4B5F9CA0B297}">
      <dgm:prSet/>
      <dgm:spPr/>
      <dgm:t>
        <a:bodyPr/>
        <a:lstStyle/>
        <a:p>
          <a:endParaRPr lang="fr-FR"/>
        </a:p>
      </dgm:t>
    </dgm:pt>
    <dgm:pt modelId="{00AC3A67-86B3-F94B-A696-F1A23BD93D62}">
      <dgm:prSet/>
      <dgm:spPr/>
      <dgm:t>
        <a:bodyPr/>
        <a:lstStyle/>
        <a:p>
          <a:r>
            <a:rPr lang="fr-FR" dirty="0"/>
            <a:t>POD 3</a:t>
          </a:r>
        </a:p>
      </dgm:t>
    </dgm:pt>
    <dgm:pt modelId="{DBF47355-D991-0344-8805-CC5378711DEC}" type="parTrans" cxnId="{A9FE9A6F-B628-ED40-8370-A12A7AD08736}">
      <dgm:prSet/>
      <dgm:spPr/>
      <dgm:t>
        <a:bodyPr/>
        <a:lstStyle/>
        <a:p>
          <a:endParaRPr lang="fr-FR"/>
        </a:p>
      </dgm:t>
    </dgm:pt>
    <dgm:pt modelId="{A4B09886-48F4-9548-9BAC-FDB1198D32CD}" type="sibTrans" cxnId="{A9FE9A6F-B628-ED40-8370-A12A7AD08736}">
      <dgm:prSet/>
      <dgm:spPr/>
      <dgm:t>
        <a:bodyPr/>
        <a:lstStyle/>
        <a:p>
          <a:endParaRPr lang="fr-FR"/>
        </a:p>
      </dgm:t>
    </dgm:pt>
    <dgm:pt modelId="{C4214250-3FD3-BE40-8C75-C6E035571A3F}" type="pres">
      <dgm:prSet presAssocID="{73575BF5-E32A-864B-B501-622C14DB0439}" presName="Name0" presStyleCnt="0">
        <dgm:presLayoutVars>
          <dgm:dir/>
          <dgm:resizeHandles val="exact"/>
        </dgm:presLayoutVars>
      </dgm:prSet>
      <dgm:spPr/>
    </dgm:pt>
    <dgm:pt modelId="{5AE9C100-FFCA-6C4C-BCF8-9C36ADAF7BB6}" type="pres">
      <dgm:prSet presAssocID="{0E01ED03-A2C6-B847-B88D-2EF49CA1D741}" presName="node" presStyleLbl="node1" presStyleIdx="0" presStyleCnt="5" custScaleX="75434" custScaleY="81914" custLinFactNeighborX="12196" custLinFactNeighborY="-1925">
        <dgm:presLayoutVars>
          <dgm:bulletEnabled val="1"/>
        </dgm:presLayoutVars>
      </dgm:prSet>
      <dgm:spPr/>
    </dgm:pt>
    <dgm:pt modelId="{8604BEFD-F89F-A04A-A32B-A67E86801EF5}" type="pres">
      <dgm:prSet presAssocID="{CD23931B-7711-3D4A-BA38-0927D46A344B}" presName="sibTrans" presStyleLbl="sibTrans2D1" presStyleIdx="0" presStyleCnt="4"/>
      <dgm:spPr/>
    </dgm:pt>
    <dgm:pt modelId="{C2CA96B2-91CA-0B44-AE4E-6AA4FD683798}" type="pres">
      <dgm:prSet presAssocID="{CD23931B-7711-3D4A-BA38-0927D46A344B}" presName="connectorText" presStyleLbl="sibTrans2D1" presStyleIdx="0" presStyleCnt="4"/>
      <dgm:spPr/>
    </dgm:pt>
    <dgm:pt modelId="{DA2FB0AA-FCAB-9E44-A11B-498ED803E3B6}" type="pres">
      <dgm:prSet presAssocID="{E32AE042-9E63-DC4C-B921-2073914C677B}" presName="node" presStyleLbl="node1" presStyleIdx="1" presStyleCnt="5" custScaleX="86690" custScaleY="86864">
        <dgm:presLayoutVars>
          <dgm:bulletEnabled val="1"/>
        </dgm:presLayoutVars>
      </dgm:prSet>
      <dgm:spPr/>
    </dgm:pt>
    <dgm:pt modelId="{B96CE5C0-9F9C-634C-A83C-DCB7648FA1CB}" type="pres">
      <dgm:prSet presAssocID="{1B11B0B8-A656-2440-ADB4-412293B55414}" presName="sibTrans" presStyleLbl="sibTrans2D1" presStyleIdx="1" presStyleCnt="4"/>
      <dgm:spPr/>
    </dgm:pt>
    <dgm:pt modelId="{B8B04E69-CB5B-E941-8291-67B521530561}" type="pres">
      <dgm:prSet presAssocID="{1B11B0B8-A656-2440-ADB4-412293B55414}" presName="connectorText" presStyleLbl="sibTrans2D1" presStyleIdx="1" presStyleCnt="4"/>
      <dgm:spPr/>
    </dgm:pt>
    <dgm:pt modelId="{D8BC450E-A284-D24C-A7A1-D8985415DA00}" type="pres">
      <dgm:prSet presAssocID="{A45C7AB5-812A-4A4E-9666-C95AA470A347}" presName="node" presStyleLbl="node1" presStyleIdx="2" presStyleCnt="5" custScaleX="84374" custScaleY="84676">
        <dgm:presLayoutVars>
          <dgm:bulletEnabled val="1"/>
        </dgm:presLayoutVars>
      </dgm:prSet>
      <dgm:spPr/>
    </dgm:pt>
    <dgm:pt modelId="{4FB6D7B7-3A87-C042-A1C1-44566880539A}" type="pres">
      <dgm:prSet presAssocID="{F14F77B7-D63C-3343-ACF2-7840B404F259}" presName="sibTrans" presStyleLbl="sibTrans2D1" presStyleIdx="2" presStyleCnt="4"/>
      <dgm:spPr/>
    </dgm:pt>
    <dgm:pt modelId="{A600B3FC-8F45-0045-8C91-CE25C0C798FD}" type="pres">
      <dgm:prSet presAssocID="{F14F77B7-D63C-3343-ACF2-7840B404F259}" presName="connectorText" presStyleLbl="sibTrans2D1" presStyleIdx="2" presStyleCnt="4"/>
      <dgm:spPr/>
    </dgm:pt>
    <dgm:pt modelId="{A47E25CC-4A2B-0F4A-A5BB-38A2FD7CC84C}" type="pres">
      <dgm:prSet presAssocID="{3314A5E2-C8AE-CF43-B9E6-84ACCB1895B4}" presName="node" presStyleLbl="node1" presStyleIdx="3" presStyleCnt="5" custScaleX="83563" custScaleY="70360" custLinFactX="-100000" custLinFactY="18784" custLinFactNeighborX="-138264" custLinFactNeighborY="100000">
        <dgm:presLayoutVars>
          <dgm:bulletEnabled val="1"/>
        </dgm:presLayoutVars>
      </dgm:prSet>
      <dgm:spPr/>
    </dgm:pt>
    <dgm:pt modelId="{28D5A8FD-131E-8143-BBA4-37D59CC3AC37}" type="pres">
      <dgm:prSet presAssocID="{B7395E84-94D7-1E45-B559-52AED86AE445}" presName="sibTrans" presStyleLbl="sibTrans2D1" presStyleIdx="3" presStyleCnt="4" custAng="7548807" custFlipHor="1" custScaleX="72147" custScaleY="110995" custLinFactX="14325" custLinFactY="-63428" custLinFactNeighborX="100000" custLinFactNeighborY="-100000"/>
      <dgm:spPr/>
    </dgm:pt>
    <dgm:pt modelId="{C4465512-593A-9C4B-833F-4827342A96E1}" type="pres">
      <dgm:prSet presAssocID="{B7395E84-94D7-1E45-B559-52AED86AE445}" presName="connectorText" presStyleLbl="sibTrans2D1" presStyleIdx="3" presStyleCnt="4"/>
      <dgm:spPr/>
    </dgm:pt>
    <dgm:pt modelId="{B39AC6FC-E0D6-1247-A545-33F17684D428}" type="pres">
      <dgm:prSet presAssocID="{00AC3A67-86B3-F94B-A696-F1A23BD93D62}" presName="node" presStyleLbl="node1" presStyleIdx="4" presStyleCnt="5" custScaleX="78827" custScaleY="72279" custLinFactX="-100000" custLinFactY="18784" custLinFactNeighborX="-111745" custLinFactNeighborY="100000">
        <dgm:presLayoutVars>
          <dgm:bulletEnabled val="1"/>
        </dgm:presLayoutVars>
      </dgm:prSet>
      <dgm:spPr/>
    </dgm:pt>
  </dgm:ptLst>
  <dgm:cxnLst>
    <dgm:cxn modelId="{7DD88F00-50E7-7E46-B506-0012D5BC5458}" srcId="{73575BF5-E32A-864B-B501-622C14DB0439}" destId="{A45C7AB5-812A-4A4E-9666-C95AA470A347}" srcOrd="2" destOrd="0" parTransId="{FC46D502-0895-2C4F-810F-482CADFBBB6C}" sibTransId="{F14F77B7-D63C-3343-ACF2-7840B404F259}"/>
    <dgm:cxn modelId="{DF4F8904-3659-2844-B8DA-479490E73A94}" type="presOf" srcId="{73575BF5-E32A-864B-B501-622C14DB0439}" destId="{C4214250-3FD3-BE40-8C75-C6E035571A3F}" srcOrd="0" destOrd="0" presId="urn:microsoft.com/office/officeart/2005/8/layout/process1"/>
    <dgm:cxn modelId="{23A9F20A-5054-7241-ABB0-404552C1723F}" type="presOf" srcId="{B7395E84-94D7-1E45-B559-52AED86AE445}" destId="{28D5A8FD-131E-8143-BBA4-37D59CC3AC37}" srcOrd="0" destOrd="0" presId="urn:microsoft.com/office/officeart/2005/8/layout/process1"/>
    <dgm:cxn modelId="{35AC2C0C-5F2D-824C-839A-ABE1FEC13F44}" type="presOf" srcId="{E32AE042-9E63-DC4C-B921-2073914C677B}" destId="{DA2FB0AA-FCAB-9E44-A11B-498ED803E3B6}" srcOrd="0" destOrd="0" presId="urn:microsoft.com/office/officeart/2005/8/layout/process1"/>
    <dgm:cxn modelId="{2CA1151D-AE45-1C45-B699-8E6EF19EC2EE}" type="presOf" srcId="{B7395E84-94D7-1E45-B559-52AED86AE445}" destId="{C4465512-593A-9C4B-833F-4827342A96E1}" srcOrd="1" destOrd="0" presId="urn:microsoft.com/office/officeart/2005/8/layout/process1"/>
    <dgm:cxn modelId="{AE4D272C-5130-4D40-A3B5-05923C110CFE}" type="presOf" srcId="{CD23931B-7711-3D4A-BA38-0927D46A344B}" destId="{C2CA96B2-91CA-0B44-AE4E-6AA4FD683798}" srcOrd="1" destOrd="0" presId="urn:microsoft.com/office/officeart/2005/8/layout/process1"/>
    <dgm:cxn modelId="{7431383A-341C-3C4C-98BB-84734E7E8482}" type="presOf" srcId="{CD23931B-7711-3D4A-BA38-0927D46A344B}" destId="{8604BEFD-F89F-A04A-A32B-A67E86801EF5}" srcOrd="0" destOrd="0" presId="urn:microsoft.com/office/officeart/2005/8/layout/process1"/>
    <dgm:cxn modelId="{8B1C5C57-9DBA-C64D-9FF7-4B5F9CA0B297}" srcId="{73575BF5-E32A-864B-B501-622C14DB0439}" destId="{3314A5E2-C8AE-CF43-B9E6-84ACCB1895B4}" srcOrd="3" destOrd="0" parTransId="{9502FD73-0D07-4448-B0D2-3A3E8F23E6C9}" sibTransId="{B7395E84-94D7-1E45-B559-52AED86AE445}"/>
    <dgm:cxn modelId="{A9FE9A6F-B628-ED40-8370-A12A7AD08736}" srcId="{73575BF5-E32A-864B-B501-622C14DB0439}" destId="{00AC3A67-86B3-F94B-A696-F1A23BD93D62}" srcOrd="4" destOrd="0" parTransId="{DBF47355-D991-0344-8805-CC5378711DEC}" sibTransId="{A4B09886-48F4-9548-9BAC-FDB1198D32CD}"/>
    <dgm:cxn modelId="{EBB4FE89-88CA-184B-9B70-71920E2D82FB}" srcId="{73575BF5-E32A-864B-B501-622C14DB0439}" destId="{E32AE042-9E63-DC4C-B921-2073914C677B}" srcOrd="1" destOrd="0" parTransId="{5AD51E05-497D-B84F-818B-7EADFC746F9D}" sibTransId="{1B11B0B8-A656-2440-ADB4-412293B55414}"/>
    <dgm:cxn modelId="{24518A90-F478-5243-98AA-8AA36AEBF5D5}" type="presOf" srcId="{1B11B0B8-A656-2440-ADB4-412293B55414}" destId="{B96CE5C0-9F9C-634C-A83C-DCB7648FA1CB}" srcOrd="0" destOrd="0" presId="urn:microsoft.com/office/officeart/2005/8/layout/process1"/>
    <dgm:cxn modelId="{904E76A1-32C4-0743-978A-446613381F80}" type="presOf" srcId="{00AC3A67-86B3-F94B-A696-F1A23BD93D62}" destId="{B39AC6FC-E0D6-1247-A545-33F17684D428}" srcOrd="0" destOrd="0" presId="urn:microsoft.com/office/officeart/2005/8/layout/process1"/>
    <dgm:cxn modelId="{B28C8DBB-3CE8-8247-9481-1735985FE836}" type="presOf" srcId="{3314A5E2-C8AE-CF43-B9E6-84ACCB1895B4}" destId="{A47E25CC-4A2B-0F4A-A5BB-38A2FD7CC84C}" srcOrd="0" destOrd="0" presId="urn:microsoft.com/office/officeart/2005/8/layout/process1"/>
    <dgm:cxn modelId="{215AECBB-CAE2-FF4F-ADEA-0F02E787E332}" type="presOf" srcId="{F14F77B7-D63C-3343-ACF2-7840B404F259}" destId="{4FB6D7B7-3A87-C042-A1C1-44566880539A}" srcOrd="0" destOrd="0" presId="urn:microsoft.com/office/officeart/2005/8/layout/process1"/>
    <dgm:cxn modelId="{85B374D0-A86E-1C47-8F17-B62C32760141}" type="presOf" srcId="{0E01ED03-A2C6-B847-B88D-2EF49CA1D741}" destId="{5AE9C100-FFCA-6C4C-BCF8-9C36ADAF7BB6}" srcOrd="0" destOrd="0" presId="urn:microsoft.com/office/officeart/2005/8/layout/process1"/>
    <dgm:cxn modelId="{AE350AD6-06B4-724D-9232-14EADBBB11C9}" srcId="{73575BF5-E32A-864B-B501-622C14DB0439}" destId="{0E01ED03-A2C6-B847-B88D-2EF49CA1D741}" srcOrd="0" destOrd="0" parTransId="{1FE23C34-B0EA-2F42-B3F3-EA385F76497D}" sibTransId="{CD23931B-7711-3D4A-BA38-0927D46A344B}"/>
    <dgm:cxn modelId="{4A6C0EDB-3536-C243-A35B-79C92FE4689C}" type="presOf" srcId="{A45C7AB5-812A-4A4E-9666-C95AA470A347}" destId="{D8BC450E-A284-D24C-A7A1-D8985415DA00}" srcOrd="0" destOrd="0" presId="urn:microsoft.com/office/officeart/2005/8/layout/process1"/>
    <dgm:cxn modelId="{01D19AE2-8DA5-7F45-AE96-CE1B7F8D5385}" type="presOf" srcId="{1B11B0B8-A656-2440-ADB4-412293B55414}" destId="{B8B04E69-CB5B-E941-8291-67B521530561}" srcOrd="1" destOrd="0" presId="urn:microsoft.com/office/officeart/2005/8/layout/process1"/>
    <dgm:cxn modelId="{ABC41EE7-C4B7-074D-AFB8-08BA805BEF57}" type="presOf" srcId="{F14F77B7-D63C-3343-ACF2-7840B404F259}" destId="{A600B3FC-8F45-0045-8C91-CE25C0C798FD}" srcOrd="1" destOrd="0" presId="urn:microsoft.com/office/officeart/2005/8/layout/process1"/>
    <dgm:cxn modelId="{E049059B-3A67-9A48-8024-F4FBA133D4CF}" type="presParOf" srcId="{C4214250-3FD3-BE40-8C75-C6E035571A3F}" destId="{5AE9C100-FFCA-6C4C-BCF8-9C36ADAF7BB6}" srcOrd="0" destOrd="0" presId="urn:microsoft.com/office/officeart/2005/8/layout/process1"/>
    <dgm:cxn modelId="{A58DDAA5-DF11-2240-92C1-74B5AABB771D}" type="presParOf" srcId="{C4214250-3FD3-BE40-8C75-C6E035571A3F}" destId="{8604BEFD-F89F-A04A-A32B-A67E86801EF5}" srcOrd="1" destOrd="0" presId="urn:microsoft.com/office/officeart/2005/8/layout/process1"/>
    <dgm:cxn modelId="{99CB7B0E-E783-B846-9403-A802E786E77B}" type="presParOf" srcId="{8604BEFD-F89F-A04A-A32B-A67E86801EF5}" destId="{C2CA96B2-91CA-0B44-AE4E-6AA4FD683798}" srcOrd="0" destOrd="0" presId="urn:microsoft.com/office/officeart/2005/8/layout/process1"/>
    <dgm:cxn modelId="{774A0C2E-C6A0-CA4A-B066-23431C4B33A4}" type="presParOf" srcId="{C4214250-3FD3-BE40-8C75-C6E035571A3F}" destId="{DA2FB0AA-FCAB-9E44-A11B-498ED803E3B6}" srcOrd="2" destOrd="0" presId="urn:microsoft.com/office/officeart/2005/8/layout/process1"/>
    <dgm:cxn modelId="{5801F89E-7D33-D54B-989A-55AACF241316}" type="presParOf" srcId="{C4214250-3FD3-BE40-8C75-C6E035571A3F}" destId="{B96CE5C0-9F9C-634C-A83C-DCB7648FA1CB}" srcOrd="3" destOrd="0" presId="urn:microsoft.com/office/officeart/2005/8/layout/process1"/>
    <dgm:cxn modelId="{A4DEB8CF-14B3-244B-A3C5-4A4C55EC2E0F}" type="presParOf" srcId="{B96CE5C0-9F9C-634C-A83C-DCB7648FA1CB}" destId="{B8B04E69-CB5B-E941-8291-67B521530561}" srcOrd="0" destOrd="0" presId="urn:microsoft.com/office/officeart/2005/8/layout/process1"/>
    <dgm:cxn modelId="{97C9FED5-F878-844D-A3CB-509263272F64}" type="presParOf" srcId="{C4214250-3FD3-BE40-8C75-C6E035571A3F}" destId="{D8BC450E-A284-D24C-A7A1-D8985415DA00}" srcOrd="4" destOrd="0" presId="urn:microsoft.com/office/officeart/2005/8/layout/process1"/>
    <dgm:cxn modelId="{5CFF2202-0DEF-4A43-B0AE-73251CF2B5D9}" type="presParOf" srcId="{C4214250-3FD3-BE40-8C75-C6E035571A3F}" destId="{4FB6D7B7-3A87-C042-A1C1-44566880539A}" srcOrd="5" destOrd="0" presId="urn:microsoft.com/office/officeart/2005/8/layout/process1"/>
    <dgm:cxn modelId="{A67E8618-2123-864D-A52A-D9BF823B1191}" type="presParOf" srcId="{4FB6D7B7-3A87-C042-A1C1-44566880539A}" destId="{A600B3FC-8F45-0045-8C91-CE25C0C798FD}" srcOrd="0" destOrd="0" presId="urn:microsoft.com/office/officeart/2005/8/layout/process1"/>
    <dgm:cxn modelId="{B945E0B1-9976-B84E-A908-C63B69DE009B}" type="presParOf" srcId="{C4214250-3FD3-BE40-8C75-C6E035571A3F}" destId="{A47E25CC-4A2B-0F4A-A5BB-38A2FD7CC84C}" srcOrd="6" destOrd="0" presId="urn:microsoft.com/office/officeart/2005/8/layout/process1"/>
    <dgm:cxn modelId="{E20AC4A4-B5B6-5E42-AF75-2919D0C33E6E}" type="presParOf" srcId="{C4214250-3FD3-BE40-8C75-C6E035571A3F}" destId="{28D5A8FD-131E-8143-BBA4-37D59CC3AC37}" srcOrd="7" destOrd="0" presId="urn:microsoft.com/office/officeart/2005/8/layout/process1"/>
    <dgm:cxn modelId="{033C92CB-FDF6-4A40-80BA-F1733C46417C}" type="presParOf" srcId="{28D5A8FD-131E-8143-BBA4-37D59CC3AC37}" destId="{C4465512-593A-9C4B-833F-4827342A96E1}" srcOrd="0" destOrd="0" presId="urn:microsoft.com/office/officeart/2005/8/layout/process1"/>
    <dgm:cxn modelId="{AF2C9AE3-E10F-6041-8E62-FAF72219141F}" type="presParOf" srcId="{C4214250-3FD3-BE40-8C75-C6E035571A3F}" destId="{B39AC6FC-E0D6-1247-A545-33F17684D428}" srcOrd="8" destOrd="0" presId="urn:microsoft.com/office/officeart/2005/8/layout/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8826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2985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7883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61432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66043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62561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7163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8273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1069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82114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0562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0183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1889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72622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4220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8234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53009-B28C-E940-9781-EEB93F217DC5}" type="datetimeFigureOut">
              <a:rPr lang="fr-FR" smtClean="0"/>
              <a:pPr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2691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1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42AC7E0-6D09-984A-9FA0-94B73C9954C8}"/>
              </a:ext>
            </a:extLst>
          </p:cNvPr>
          <p:cNvSpPr/>
          <p:nvPr/>
        </p:nvSpPr>
        <p:spPr>
          <a:xfrm>
            <a:off x="572559" y="1066800"/>
            <a:ext cx="102679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MyriadPro"/>
              </a:rPr>
              <a:t>Early Urinary Catheter Removal Following Pelvic Colorectal Surgery: A Prospective, Randomized, Noninferiority Trial </a:t>
            </a:r>
          </a:p>
          <a:p>
            <a:endParaRPr lang="fr-FR" sz="1400" dirty="0"/>
          </a:p>
          <a:p>
            <a:r>
              <a:rPr lang="fr-FR" sz="2000" dirty="0">
                <a:latin typeface="Minion"/>
              </a:rPr>
              <a:t>Devin N. Patel, M.D. • Seth I. Felder, M.D. • Michael Luu, M.P.H. • Timothy J. Daskivich, M.D. Karen N. Zaghiyan, M.D. • Phillip Fleshner, M.D. </a:t>
            </a:r>
          </a:p>
          <a:p>
            <a:endParaRPr lang="fr-FR" dirty="0"/>
          </a:p>
          <a:p>
            <a:r>
              <a:rPr lang="fr-FR" dirty="0">
                <a:latin typeface="Minion"/>
              </a:rPr>
              <a:t>Divisions of Colorectal Surgery and Urology, Cedars-Sinai Medical Center, Los Angeles, California </a:t>
            </a:r>
          </a:p>
          <a:p>
            <a:endParaRPr lang="fr-FR" dirty="0">
              <a:effectLst/>
              <a:latin typeface="Minion"/>
            </a:endParaRPr>
          </a:p>
          <a:p>
            <a:r>
              <a:rPr lang="fr-FR" sz="1600" dirty="0"/>
              <a:t>DISEASES OF THE COLON &amp; RECTUM (2018) </a:t>
            </a:r>
          </a:p>
          <a:p>
            <a:endParaRPr lang="fr-FR" dirty="0">
              <a:effectLst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8F15002-2BDC-664D-B652-6B7C9B90D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6534" y="5345606"/>
            <a:ext cx="6242936" cy="1236132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DUBOIS Margot Interne</a:t>
            </a:r>
          </a:p>
          <a:p>
            <a:r>
              <a:rPr lang="fr-FR" dirty="0">
                <a:solidFill>
                  <a:schemeClr val="tx1"/>
                </a:solidFill>
              </a:rPr>
              <a:t>Chirurgie viscérale CLB</a:t>
            </a:r>
          </a:p>
          <a:p>
            <a:r>
              <a:rPr lang="fr-FR" dirty="0">
                <a:solidFill>
                  <a:schemeClr val="tx1"/>
                </a:solidFill>
              </a:rPr>
              <a:t>21 Juin 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A3AC528-0819-5349-899C-51491F37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17" y="5147732"/>
            <a:ext cx="2247900" cy="143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1649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F3281972-45A6-8944-AD0C-C9DB539C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536448"/>
            <a:ext cx="9274002" cy="13208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Méthodes – Critère de jugement principal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56D565A-E0C1-794E-AB0B-473F3CEFCF0E}"/>
              </a:ext>
            </a:extLst>
          </p:cNvPr>
          <p:cNvSpPr txBox="1"/>
          <p:nvPr/>
        </p:nvSpPr>
        <p:spPr>
          <a:xfrm>
            <a:off x="528366" y="1857248"/>
            <a:ext cx="9274002" cy="259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Symbol" pitchFamily="2" charset="2"/>
              <a:buChar char="Þ"/>
            </a:pPr>
            <a:r>
              <a:rPr lang="fr-FR" sz="2800" b="1" dirty="0"/>
              <a:t>Taux de rétention aigue d’urine</a:t>
            </a:r>
            <a:r>
              <a:rPr lang="fr-FR" sz="2800" dirty="0"/>
              <a:t>:</a:t>
            </a:r>
          </a:p>
          <a:p>
            <a:pPr>
              <a:lnSpc>
                <a:spcPct val="150000"/>
              </a:lnSpc>
            </a:pPr>
            <a:endParaRPr lang="fr-FR" sz="28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800" dirty="0"/>
              <a:t>Absence de miction spontanée à H8 post </a:t>
            </a:r>
            <a:r>
              <a:rPr lang="fr-FR" sz="2800" dirty="0" err="1"/>
              <a:t>désondage</a:t>
            </a:r>
            <a:endParaRPr lang="fr-FR" sz="28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800" dirty="0"/>
              <a:t>Difficulté mictionnelle et RPM   &gt; 	300cc</a:t>
            </a:r>
          </a:p>
        </p:txBody>
      </p:sp>
    </p:spTree>
    <p:extLst>
      <p:ext uri="{BB962C8B-B14F-4D97-AF65-F5344CB8AC3E}">
        <p14:creationId xmlns:p14="http://schemas.microsoft.com/office/powerpoint/2010/main" xmlns="" val="1684667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7182FEF0-8D59-3843-882A-FFA01FBE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384048"/>
            <a:ext cx="9710928" cy="1115568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accent2">
                    <a:lumMod val="75000"/>
                  </a:schemeClr>
                </a:solidFill>
              </a:rPr>
              <a:t>Méthodes – Critères de jugement secondaires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9F3AC43-B20B-7847-9989-FB0E0EB7312E}"/>
              </a:ext>
            </a:extLst>
          </p:cNvPr>
          <p:cNvSpPr txBox="1"/>
          <p:nvPr/>
        </p:nvSpPr>
        <p:spPr>
          <a:xfrm>
            <a:off x="474495" y="1589216"/>
            <a:ext cx="9274002" cy="4087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Symbol" pitchFamily="2" charset="2"/>
              <a:buChar char="Þ"/>
            </a:pPr>
            <a:r>
              <a:rPr lang="fr-FR" sz="2400" b="1"/>
              <a:t>Taux d’infection urinaire</a:t>
            </a:r>
            <a:r>
              <a:rPr lang="fr-FR" sz="2400"/>
              <a:t>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/>
              <a:t>Signes fonctionnels urinaires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/>
              <a:t>ECBU positif (10*5</a:t>
            </a:r>
            <a:r>
              <a:rPr lang="fr-FR" sz="2800"/>
              <a:t>)</a:t>
            </a:r>
          </a:p>
          <a:p>
            <a:pPr>
              <a:lnSpc>
                <a:spcPct val="150000"/>
              </a:lnSpc>
            </a:pPr>
            <a:endParaRPr lang="fr-FR" sz="2400" b="1"/>
          </a:p>
          <a:p>
            <a:pPr marL="457200" indent="-457200">
              <a:lnSpc>
                <a:spcPct val="150000"/>
              </a:lnSpc>
              <a:buFont typeface="Symbol" pitchFamily="2" charset="2"/>
              <a:buChar char="Þ"/>
            </a:pPr>
            <a:r>
              <a:rPr lang="fr-FR" sz="2400" b="1"/>
              <a:t>Mesure du résidu post mictionnel</a:t>
            </a:r>
          </a:p>
          <a:p>
            <a:pPr>
              <a:lnSpc>
                <a:spcPct val="150000"/>
              </a:lnSpc>
            </a:pPr>
            <a:endParaRPr lang="fr-FR" sz="2800"/>
          </a:p>
          <a:p>
            <a:pPr marL="457200" indent="-457200">
              <a:lnSpc>
                <a:spcPct val="150000"/>
              </a:lnSpc>
              <a:buFont typeface="Symbol" pitchFamily="2" charset="2"/>
              <a:buChar char="Þ"/>
            </a:pPr>
            <a:r>
              <a:rPr lang="fr-FR" sz="2400" b="1"/>
              <a:t>Durée de séjour</a:t>
            </a:r>
            <a:endParaRPr lang="fr-FR" sz="24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BB36E99-8192-AE41-9EF5-E5404C1DE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733" y="3384652"/>
            <a:ext cx="1838702" cy="18387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23305E3-064F-C74A-B5D2-32946FC75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207" y="1589216"/>
            <a:ext cx="1977206" cy="14829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66C5D3B-4917-2049-B1C4-C9C74CD66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157" y="5126145"/>
            <a:ext cx="2226067" cy="148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616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50765D6-3F02-8143-9CFF-516636FAE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7" y="338666"/>
            <a:ext cx="8596668" cy="1320800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Résultats – FLOW DIAGRAM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xmlns="" id="{A68301DF-9F6C-0C4F-8198-D8F19D335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4" y="999066"/>
            <a:ext cx="7552268" cy="52487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719EAEA-7E56-CB48-A3F8-93BEB0986E7E}"/>
              </a:ext>
            </a:extLst>
          </p:cNvPr>
          <p:cNvSpPr/>
          <p:nvPr/>
        </p:nvSpPr>
        <p:spPr>
          <a:xfrm>
            <a:off x="1930400" y="5012266"/>
            <a:ext cx="6062132" cy="846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64904B1-9DE4-7D47-9EBD-6FB022978885}"/>
              </a:ext>
            </a:extLst>
          </p:cNvPr>
          <p:cNvSpPr txBox="1"/>
          <p:nvPr/>
        </p:nvSpPr>
        <p:spPr>
          <a:xfrm>
            <a:off x="7992532" y="338986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3,6 %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8DBC044-185F-8444-B270-856EC1F75F3B}"/>
              </a:ext>
            </a:extLst>
          </p:cNvPr>
          <p:cNvSpPr txBox="1"/>
          <p:nvPr/>
        </p:nvSpPr>
        <p:spPr>
          <a:xfrm>
            <a:off x="7992532" y="4089400"/>
            <a:ext cx="271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=&gt; Analyse Per Protocole</a:t>
            </a:r>
          </a:p>
        </p:txBody>
      </p:sp>
    </p:spTree>
    <p:extLst>
      <p:ext uri="{BB962C8B-B14F-4D97-AF65-F5344CB8AC3E}">
        <p14:creationId xmlns:p14="http://schemas.microsoft.com/office/powerpoint/2010/main" xmlns="" val="4154338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B6645B-964B-1246-8925-61C959C6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4" y="237068"/>
            <a:ext cx="8195734" cy="846666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Résultats – Patients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AE90C1D-6BD0-014A-9A51-7A7EEAAD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83" y="879702"/>
            <a:ext cx="6783918" cy="57412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95B6851-3146-2E4B-BAC5-EFFF3AFFE92E}"/>
                  </a:ext>
                </a:extLst>
              </p:cNvPr>
              <p:cNvSpPr txBox="1"/>
              <p:nvPr/>
            </p:nvSpPr>
            <p:spPr>
              <a:xfrm>
                <a:off x="7890933" y="2810933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fr-FR" sz="2400" dirty="0"/>
                  <a:t> de différence</a:t>
                </a: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95B6851-3146-2E4B-BAC5-EFFF3AFFE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933" y="2810933"/>
                <a:ext cx="2337499" cy="461665"/>
              </a:xfrm>
              <a:prstGeom prst="rect">
                <a:avLst/>
              </a:prstGeom>
              <a:blipFill>
                <a:blip r:embed="rId3"/>
                <a:stretch>
                  <a:fillRect l="-1081" t="-7895" r="-3243" b="-263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954652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06E852B-CB62-1F4F-8153-B31DAB7C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203200"/>
            <a:ext cx="9138535" cy="762000"/>
          </a:xfrm>
        </p:spPr>
        <p:txBody>
          <a:bodyPr>
            <a:normAutofit/>
          </a:bodyPr>
          <a:lstStyle/>
          <a:p>
            <a:r>
              <a:rPr lang="fr-FR" sz="3400" dirty="0">
                <a:solidFill>
                  <a:schemeClr val="accent2">
                    <a:lumMod val="75000"/>
                  </a:schemeClr>
                </a:solidFill>
              </a:rPr>
              <a:t>Résultats – Critère de Jugement principal</a:t>
            </a:r>
            <a:endParaRPr lang="fr-FR" sz="34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D5A91C75-9477-4341-B533-D61E00CB0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700" y="2655000"/>
            <a:ext cx="5886855" cy="36957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CA1F224-4203-AD4D-AF1B-986066063195}"/>
                  </a:ext>
                </a:extLst>
              </p:cNvPr>
              <p:cNvSpPr txBox="1"/>
              <p:nvPr/>
            </p:nvSpPr>
            <p:spPr>
              <a:xfrm>
                <a:off x="559559" y="1251548"/>
                <a:ext cx="7724632" cy="320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sz="2000" dirty="0"/>
                  <a:t>RAU 9,2%</a:t>
                </a:r>
              </a:p>
              <a:p>
                <a:endParaRPr lang="fr-FR" sz="800" dirty="0"/>
              </a:p>
              <a:p>
                <a:r>
                  <a:rPr lang="fr-FR" sz="2000" dirty="0"/>
                  <a:t>                    POD 1+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sz="2000" dirty="0"/>
                  <a:t>    8,5%</a:t>
                </a:r>
              </a:p>
              <a:p>
                <a:r>
                  <a:rPr lang="fr-FR" sz="2000" dirty="0"/>
                  <a:t>                    POD 3        9,9%          p= 1,00</a:t>
                </a:r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sz="2000" dirty="0"/>
                  <a:t>Borne sup 11,1 &lt;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fr-FR" sz="2000" dirty="0"/>
                  <a:t> </a:t>
                </a:r>
              </a:p>
              <a:p>
                <a:r>
                  <a:rPr lang="fr-FR" sz="2000" dirty="0"/>
                  <a:t>(perte d’efficacité &lt; 15%)</a:t>
                </a:r>
              </a:p>
              <a:p>
                <a:endParaRPr lang="fr-FR" sz="2000" dirty="0"/>
              </a:p>
              <a:p>
                <a:r>
                  <a:rPr lang="fr-FR" sz="2000" dirty="0"/>
                  <a:t>=&gt; </a:t>
                </a:r>
                <a:r>
                  <a:rPr lang="fr-FR" sz="2000" b="1" dirty="0"/>
                  <a:t>NON INFERIORITE</a:t>
                </a:r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CA1F224-4203-AD4D-AF1B-986066063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59" y="1251548"/>
                <a:ext cx="7724632" cy="3200876"/>
              </a:xfrm>
              <a:prstGeom prst="rect">
                <a:avLst/>
              </a:prstGeom>
              <a:blipFill>
                <a:blip r:embed="rId3"/>
                <a:stretch>
                  <a:fillRect l="-821" t="-791" b="-237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66447AB-60C5-DC44-BA20-861D1EB02147}"/>
                  </a:ext>
                </a:extLst>
              </p:cNvPr>
              <p:cNvSpPr txBox="1"/>
              <p:nvPr/>
            </p:nvSpPr>
            <p:spPr>
              <a:xfrm>
                <a:off x="7543234" y="5981451"/>
                <a:ext cx="34615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fr-FR" dirty="0"/>
                  <a:t> = seuil de non-infériorité</a:t>
                </a: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66447AB-60C5-DC44-BA20-861D1EB02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234" y="5981451"/>
                <a:ext cx="3461536" cy="369332"/>
              </a:xfrm>
              <a:prstGeom prst="rect">
                <a:avLst/>
              </a:prstGeom>
              <a:blipFill>
                <a:blip r:embed="rId4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008764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D34535-36D7-454E-A394-47C4DCD8B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9" y="237067"/>
            <a:ext cx="9584267" cy="812800"/>
          </a:xfrm>
        </p:spPr>
        <p:txBody>
          <a:bodyPr>
            <a:normAutofit/>
          </a:bodyPr>
          <a:lstStyle/>
          <a:p>
            <a:r>
              <a:rPr lang="fr-FR" sz="3400" dirty="0">
                <a:solidFill>
                  <a:schemeClr val="accent2">
                    <a:lumMod val="75000"/>
                  </a:schemeClr>
                </a:solidFill>
              </a:rPr>
              <a:t>Résultats – Critères de Jugements secondaires</a:t>
            </a:r>
            <a:endParaRPr lang="fr-FR" sz="3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57209E8-9757-D948-BE8B-5FABB16EC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83" y="2779826"/>
            <a:ext cx="9070803" cy="17960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B0D6A53-704A-9C40-BE4D-0575CF267FDA}"/>
              </a:ext>
            </a:extLst>
          </p:cNvPr>
          <p:cNvSpPr txBox="1"/>
          <p:nvPr/>
        </p:nvSpPr>
        <p:spPr>
          <a:xfrm>
            <a:off x="614149" y="1282890"/>
            <a:ext cx="835517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000" dirty="0"/>
              <a:t>Résidu post </a:t>
            </a:r>
            <a:r>
              <a:rPr lang="fr-FR" sz="2000" dirty="0" err="1"/>
              <a:t>micitonnel</a:t>
            </a:r>
            <a:r>
              <a:rPr lang="fr-FR" sz="2000" dirty="0"/>
              <a:t> (1</a:t>
            </a:r>
            <a:r>
              <a:rPr lang="fr-FR" sz="2000" baseline="30000" dirty="0"/>
              <a:t>ère</a:t>
            </a:r>
            <a:r>
              <a:rPr lang="fr-FR" sz="2000" dirty="0"/>
              <a:t> miction)                                   ns</a:t>
            </a:r>
          </a:p>
          <a:p>
            <a:endParaRPr lang="fr-FR" sz="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000" b="1" dirty="0"/>
              <a:t>Infection urinaire symptomatique   =&gt; 0% vs 11,3%          </a:t>
            </a:r>
            <a:r>
              <a:rPr lang="fr-FR" sz="2000" dirty="0"/>
              <a:t>p 0,01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2000" b="1" dirty="0"/>
              <a:t>Durée de séjour =&gt; 4 jrs  vs 5 jrs                                     </a:t>
            </a:r>
            <a:r>
              <a:rPr lang="fr-FR" sz="2000" dirty="0"/>
              <a:t> p 0,03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3E970E9-5AE8-8F48-9F76-A17D7E0C56F6}"/>
                  </a:ext>
                </a:extLst>
              </p:cNvPr>
              <p:cNvSpPr txBox="1"/>
              <p:nvPr/>
            </p:nvSpPr>
            <p:spPr>
              <a:xfrm>
                <a:off x="614149" y="5049672"/>
                <a:ext cx="7806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dirty="0"/>
                  <a:t>Effets indésirables </a:t>
                </a:r>
                <a:r>
                  <a:rPr lang="fr-FR" dirty="0" err="1"/>
                  <a:t>dûs</a:t>
                </a:r>
                <a:r>
                  <a:rPr lang="fr-FR" dirty="0"/>
                  <a:t> à la prise d’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dirty="0" smtClean="0"/>
                      <m:t>blo</m:t>
                    </m:r>
                    <m:r>
                      <m:rPr>
                        <m:nor/>
                      </m:rPr>
                      <a:rPr lang="fr-FR" b="0" i="0" dirty="0" smtClean="0"/>
                      <m:t>quant</m:t>
                    </m:r>
                    <m:r>
                      <m:rPr>
                        <m:nor/>
                      </m:rPr>
                      <a:rPr lang="fr-FR" b="0" i="0" dirty="0" smtClean="0"/>
                      <m:t>: 9% (</m:t>
                    </m:r>
                    <m:r>
                      <m:rPr>
                        <m:nor/>
                      </m:rPr>
                      <a:rPr lang="fr-FR" b="0" i="0" dirty="0" smtClean="0"/>
                      <m:t>vertiges</m:t>
                    </m:r>
                    <m:r>
                      <m:rPr>
                        <m:nor/>
                      </m:rPr>
                      <a:rPr lang="fr-FR" b="0" i="0" dirty="0" smtClean="0"/>
                      <m:t>..)</m:t>
                    </m:r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3E970E9-5AE8-8F48-9F76-A17D7E0C5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49" y="5049672"/>
                <a:ext cx="7806520" cy="369332"/>
              </a:xfrm>
              <a:prstGeom prst="rect">
                <a:avLst/>
              </a:prstGeom>
              <a:blipFill>
                <a:blip r:embed="rId3"/>
                <a:stretch>
                  <a:fillRect l="-488" t="-6667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417640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ED8CB84-77F3-D14B-BF5C-B204501EC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4" y="245660"/>
            <a:ext cx="8596668" cy="914400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8DEC5D5-9941-004E-BA83-C320C5CC5BE6}"/>
              </a:ext>
            </a:extLst>
          </p:cNvPr>
          <p:cNvSpPr txBox="1"/>
          <p:nvPr/>
        </p:nvSpPr>
        <p:spPr>
          <a:xfrm>
            <a:off x="703384" y="1160060"/>
            <a:ext cx="1101969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 A propos du taux de RAU post op</a:t>
            </a:r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Ablation SAD à J1 + traitement préventif par alpha-bloquant</a:t>
            </a:r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Comparable à l’ablation de la sonde urinaire à J3</a:t>
            </a:r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Avec une différence de 15% jugée acceptable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Semblerait     le taux d’IU et la durée de séjour </a:t>
            </a:r>
            <a:r>
              <a:rPr lang="fr-FR" sz="2400" dirty="0"/>
              <a:t>(réhabilitation précoce) 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xmlns="" id="{A3D64074-5170-984E-88E8-BF6BA196BFF7}"/>
              </a:ext>
            </a:extLst>
          </p:cNvPr>
          <p:cNvCxnSpPr>
            <a:cxnSpLocks/>
          </p:cNvCxnSpPr>
          <p:nvPr/>
        </p:nvCxnSpPr>
        <p:spPr>
          <a:xfrm>
            <a:off x="2954215" y="4641617"/>
            <a:ext cx="281354" cy="34307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81256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2718657-56E2-FF4B-A9F4-C6DF352B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65" y="418053"/>
            <a:ext cx="8596668" cy="797169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Dans le même sens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31B78FC-1720-7641-A4C5-3496AA97A892}"/>
              </a:ext>
            </a:extLst>
          </p:cNvPr>
          <p:cNvSpPr txBox="1"/>
          <p:nvPr/>
        </p:nvSpPr>
        <p:spPr>
          <a:xfrm>
            <a:off x="281354" y="1383323"/>
            <a:ext cx="10527323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Etude </a:t>
            </a:r>
            <a:r>
              <a:rPr lang="fr-FR" sz="2000" b="1" dirty="0"/>
              <a:t>prospective randomisée </a:t>
            </a:r>
            <a:r>
              <a:rPr lang="fr-FR" sz="2000" dirty="0"/>
              <a:t>comparant ablation SAD </a:t>
            </a:r>
            <a:r>
              <a:rPr lang="fr-FR" sz="2000" b="1" dirty="0"/>
              <a:t>J1 </a:t>
            </a:r>
            <a:r>
              <a:rPr lang="fr-FR" sz="2000" dirty="0"/>
              <a:t>VS ablation SAD </a:t>
            </a:r>
            <a:r>
              <a:rPr lang="fr-FR" sz="2000" b="1" dirty="0"/>
              <a:t>J5</a:t>
            </a:r>
            <a:r>
              <a:rPr lang="fr-FR" sz="2000" dirty="0"/>
              <a:t> après résection rectale:  </a:t>
            </a:r>
            <a:r>
              <a:rPr lang="fr-FR" sz="2000" b="1" dirty="0"/>
              <a:t>RAU: différence non significative </a:t>
            </a:r>
            <a:r>
              <a:rPr lang="fr-FR" sz="2000" dirty="0"/>
              <a:t>(14% VS 7%) </a:t>
            </a:r>
          </a:p>
          <a:p>
            <a:r>
              <a:rPr lang="fr-FR" sz="2000" dirty="0"/>
              <a:t>                                        </a:t>
            </a:r>
            <a:r>
              <a:rPr lang="fr-FR" dirty="0"/>
              <a:t>⚠ </a:t>
            </a:r>
            <a:r>
              <a:rPr lang="fr-FR" dirty="0">
                <a:solidFill>
                  <a:srgbClr val="FF0000"/>
                </a:solidFill>
              </a:rPr>
              <a:t>e</a:t>
            </a:r>
            <a:r>
              <a:rPr lang="fr-FR" sz="2000" dirty="0">
                <a:solidFill>
                  <a:srgbClr val="FF0000"/>
                </a:solidFill>
              </a:rPr>
              <a:t>xclusion des carcinomes rectaux (25% de RAU à J1 VS 10%</a:t>
            </a:r>
            <a:r>
              <a:rPr lang="fr-FR" dirty="0">
                <a:solidFill>
                  <a:srgbClr val="FF0000"/>
                </a:solidFill>
              </a:rPr>
              <a:t>)</a:t>
            </a:r>
          </a:p>
          <a:p>
            <a:r>
              <a:rPr lang="fr-FR" dirty="0"/>
              <a:t>                                     </a:t>
            </a:r>
            <a:r>
              <a:rPr lang="fr-FR" sz="2000" b="1" dirty="0"/>
              <a:t>IU: 14% vs 40, </a:t>
            </a:r>
            <a:r>
              <a:rPr lang="fr-FR" sz="2000" b="1" i="1" dirty="0"/>
              <a:t>P</a:t>
            </a:r>
            <a:r>
              <a:rPr lang="fr-FR" sz="2000" b="1" dirty="0"/>
              <a:t> &lt; .01</a:t>
            </a:r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                                                                                </a:t>
            </a:r>
            <a:r>
              <a:rPr lang="fr-FR" sz="1600" i="1" dirty="0"/>
              <a:t>Benoist S and al. Surgery 1999</a:t>
            </a:r>
          </a:p>
          <a:p>
            <a:endParaRPr lang="fr-FR" i="1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Etude </a:t>
            </a:r>
            <a:r>
              <a:rPr lang="fr-FR" sz="2000" b="1" dirty="0"/>
              <a:t>prospective randomisée</a:t>
            </a:r>
            <a:r>
              <a:rPr lang="fr-FR" sz="2000" dirty="0"/>
              <a:t> comparant le taux de RAU pour ablation SAD J1 VS J3 VS J5 après une chirurgie pelvienne (toutes indication):</a:t>
            </a:r>
          </a:p>
          <a:p>
            <a:r>
              <a:rPr lang="fr-FR" sz="2000" dirty="0"/>
              <a:t>                                  </a:t>
            </a:r>
            <a:r>
              <a:rPr lang="fr-FR" sz="2000" b="1" dirty="0"/>
              <a:t>RAU</a:t>
            </a:r>
            <a:r>
              <a:rPr lang="fr-FR" sz="2000" dirty="0"/>
              <a:t>: 14,6% - 5,3%- 10,5%  </a:t>
            </a:r>
            <a:r>
              <a:rPr lang="fr-FR" sz="2000" b="1" dirty="0"/>
              <a:t>NS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                                                                         </a:t>
            </a:r>
            <a:r>
              <a:rPr lang="fr-FR" sz="1600" i="1" dirty="0" err="1"/>
              <a:t>Zmora</a:t>
            </a:r>
            <a:r>
              <a:rPr lang="fr-FR" sz="1600" i="1" dirty="0"/>
              <a:t> O and al. Dis Colon Rectum. 2010 </a:t>
            </a:r>
          </a:p>
          <a:p>
            <a:endParaRPr lang="fr-FR" i="1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Etude r</a:t>
            </a:r>
            <a:r>
              <a:rPr lang="fr-FR" sz="2000" b="1" dirty="0"/>
              <a:t>étrospective, </a:t>
            </a:r>
            <a:r>
              <a:rPr lang="fr-FR" sz="2000" b="1" dirty="0" err="1"/>
              <a:t>monocentrique</a:t>
            </a:r>
            <a:r>
              <a:rPr lang="fr-FR" sz="2000" dirty="0"/>
              <a:t>: </a:t>
            </a:r>
            <a:r>
              <a:rPr lang="fr-FR" sz="2000" dirty="0" err="1"/>
              <a:t>delai</a:t>
            </a:r>
            <a:r>
              <a:rPr lang="fr-FR" sz="2000" dirty="0"/>
              <a:t> d’ablation de la SAD après chirurgie du cancer du rectum: 2 groupes: J1 vs ≥ 2J:</a:t>
            </a:r>
          </a:p>
          <a:p>
            <a:r>
              <a:rPr lang="fr-FR" sz="2000" b="1" dirty="0"/>
              <a:t>                                RAU: </a:t>
            </a:r>
            <a:r>
              <a:rPr lang="fr-FR" dirty="0"/>
              <a:t>4</a:t>
            </a:r>
            <a:r>
              <a:rPr lang="fr-FR" sz="2000" dirty="0"/>
              <a:t>.8% vs 4.7%; p = 1.0  </a:t>
            </a:r>
            <a:r>
              <a:rPr lang="fr-FR" sz="2000" b="1" dirty="0"/>
              <a:t>NS</a:t>
            </a:r>
          </a:p>
          <a:p>
            <a:r>
              <a:rPr lang="fr-FR" dirty="0"/>
              <a:t>                                                                                   </a:t>
            </a:r>
            <a:r>
              <a:rPr lang="fr-FR" sz="1600" i="1" dirty="0" err="1"/>
              <a:t>Yoo</a:t>
            </a:r>
            <a:r>
              <a:rPr lang="fr-FR" sz="1600" i="1" dirty="0"/>
              <a:t> BE and al. Dis Colon Rectum. 2015 </a:t>
            </a:r>
          </a:p>
          <a:p>
            <a:endParaRPr lang="fr-FR" i="1" dirty="0"/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693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9662D6B-670B-3643-8602-6BAB7A98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88" y="156238"/>
            <a:ext cx="8596668" cy="828500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Validité interne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6984923-4D3B-6A48-B6CE-D04ACF879D37}"/>
              </a:ext>
            </a:extLst>
          </p:cNvPr>
          <p:cNvSpPr txBox="1"/>
          <p:nvPr/>
        </p:nvSpPr>
        <p:spPr>
          <a:xfrm>
            <a:off x="657217" y="1727790"/>
            <a:ext cx="42631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Essai de Non Infériorité prospectif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Randomisé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Effectif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Caractéristiques des patients variées et groupe comparable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Définition IU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D9025F5D-BABE-AE45-83A0-EF87613CFDD7}"/>
              </a:ext>
            </a:extLst>
          </p:cNvPr>
          <p:cNvCxnSpPr/>
          <p:nvPr/>
        </p:nvCxnSpPr>
        <p:spPr>
          <a:xfrm>
            <a:off x="5228492" y="984738"/>
            <a:ext cx="0" cy="49002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roix 9">
            <a:extLst>
              <a:ext uri="{FF2B5EF4-FFF2-40B4-BE49-F238E27FC236}">
                <a16:creationId xmlns:a16="http://schemas.microsoft.com/office/drawing/2014/main" xmlns="" id="{2CE7038F-F64A-D94A-B428-42795B33EBB1}"/>
              </a:ext>
            </a:extLst>
          </p:cNvPr>
          <p:cNvSpPr/>
          <p:nvPr/>
        </p:nvSpPr>
        <p:spPr>
          <a:xfrm>
            <a:off x="2179202" y="1071847"/>
            <a:ext cx="609588" cy="56883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46FDF98F-EDDF-204D-8CAA-2E29536C9835}"/>
              </a:ext>
            </a:extLst>
          </p:cNvPr>
          <p:cNvCxnSpPr/>
          <p:nvPr/>
        </p:nvCxnSpPr>
        <p:spPr>
          <a:xfrm>
            <a:off x="7291754" y="1356264"/>
            <a:ext cx="844062" cy="0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65022A3-F394-D449-86AD-CD9C5B3E544E}"/>
              </a:ext>
            </a:extLst>
          </p:cNvPr>
          <p:cNvSpPr txBox="1"/>
          <p:nvPr/>
        </p:nvSpPr>
        <p:spPr>
          <a:xfrm>
            <a:off x="5746989" y="1744011"/>
            <a:ext cx="477765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(Analyse per protocole)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Absence d’aveugle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Groupe témoin (POD1 sans Alpha bloquant?)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Définition RAU et mesure (biais de mesure)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288467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43D150-1427-5648-9856-52C6ED828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80" y="453222"/>
            <a:ext cx="8878022" cy="883209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Validité Externe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E573121A-12A4-A34C-98CE-458AF01CC41D}"/>
              </a:ext>
            </a:extLst>
          </p:cNvPr>
          <p:cNvCxnSpPr/>
          <p:nvPr/>
        </p:nvCxnSpPr>
        <p:spPr>
          <a:xfrm>
            <a:off x="5486399" y="1336431"/>
            <a:ext cx="0" cy="49002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roix 4">
            <a:extLst>
              <a:ext uri="{FF2B5EF4-FFF2-40B4-BE49-F238E27FC236}">
                <a16:creationId xmlns:a16="http://schemas.microsoft.com/office/drawing/2014/main" xmlns="" id="{EC07A1F0-43FE-3E43-B59F-CA9B2459F0EF}"/>
              </a:ext>
            </a:extLst>
          </p:cNvPr>
          <p:cNvSpPr/>
          <p:nvPr/>
        </p:nvSpPr>
        <p:spPr>
          <a:xfrm>
            <a:off x="2026808" y="1336431"/>
            <a:ext cx="609588" cy="56883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CE1850B-C702-234E-B374-C5FB7326944E}"/>
              </a:ext>
            </a:extLst>
          </p:cNvPr>
          <p:cNvCxnSpPr/>
          <p:nvPr/>
        </p:nvCxnSpPr>
        <p:spPr>
          <a:xfrm>
            <a:off x="7666893" y="1543834"/>
            <a:ext cx="844062" cy="0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AB2F8EB-981F-824F-AEDD-C5004FA20E45}"/>
              </a:ext>
            </a:extLst>
          </p:cNvPr>
          <p:cNvSpPr txBox="1"/>
          <p:nvPr/>
        </p:nvSpPr>
        <p:spPr>
          <a:xfrm>
            <a:off x="5947576" y="1986061"/>
            <a:ext cx="477765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Exclusion analgésie péridurale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MICI prédominantes -&gt; TME / </a:t>
            </a:r>
            <a:r>
              <a:rPr lang="fr-FR" sz="2000" dirty="0" err="1"/>
              <a:t>Coelio</a:t>
            </a:r>
            <a:endParaRPr lang="fr-FR" sz="2000" dirty="0"/>
          </a:p>
          <a:p>
            <a:r>
              <a:rPr lang="fr-FR" sz="2000" dirty="0"/>
              <a:t>                   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Alpha-bloquant non </a:t>
            </a:r>
            <a:r>
              <a:rPr lang="fr-FR" sz="2000" dirty="0" err="1"/>
              <a:t>séléctif</a:t>
            </a: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Définition  RAU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Patients en bon état général et faible risque</a:t>
            </a:r>
          </a:p>
          <a:p>
            <a:endParaRPr lang="fr-FR" sz="2000" dirty="0"/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6DDCF9C-39DC-2B45-9A30-703E9E989F45}"/>
              </a:ext>
            </a:extLst>
          </p:cNvPr>
          <p:cNvSpPr txBox="1"/>
          <p:nvPr/>
        </p:nvSpPr>
        <p:spPr>
          <a:xfrm>
            <a:off x="762077" y="2065128"/>
            <a:ext cx="42631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</a:t>
            </a: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Caractéristiques des patients variées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Chirurgie avec résection étendue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Cohérences des autres études</a:t>
            </a:r>
          </a:p>
          <a:p>
            <a:endParaRPr lang="fr-FR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sz="2000" dirty="0"/>
              <a:t>Complications post op fréquentes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222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0356CC5D-B152-DE45-8451-DEBABB71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8" y="156238"/>
            <a:ext cx="8596668" cy="6604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Introduction – Miction - Physiologie</a:t>
            </a:r>
            <a:endParaRPr lang="fr-FR" sz="3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03C879B-B84E-4340-8068-806D18F1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942" y="2050366"/>
            <a:ext cx="2664790" cy="41500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7C4364-4BC2-014F-B2D5-AAFF96994C12}"/>
              </a:ext>
            </a:extLst>
          </p:cNvPr>
          <p:cNvSpPr/>
          <p:nvPr/>
        </p:nvSpPr>
        <p:spPr>
          <a:xfrm>
            <a:off x="287008" y="6180238"/>
            <a:ext cx="8348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3366"/>
                </a:solidFill>
                <a:latin typeface="Verdana" panose="020B0604030504040204" pitchFamily="34" charset="0"/>
              </a:rPr>
              <a:t>Figure 2</a:t>
            </a:r>
            <a:r>
              <a:rPr lang="fr-FR" sz="1000" dirty="0">
                <a:solidFill>
                  <a:srgbClr val="003366"/>
                </a:solidFill>
                <a:latin typeface="Verdana" panose="020B0604030504040204" pitchFamily="34" charset="0"/>
              </a:rPr>
              <a:t> :  Innervation motrice de l'appareil </a:t>
            </a:r>
            <a:r>
              <a:rPr lang="fr-FR" sz="1000" dirty="0" err="1">
                <a:solidFill>
                  <a:srgbClr val="003366"/>
                </a:solidFill>
                <a:latin typeface="Verdana" panose="020B0604030504040204" pitchFamily="34" charset="0"/>
              </a:rPr>
              <a:t>vésicosphinctérien</a:t>
            </a:r>
            <a:r>
              <a:rPr lang="fr-FR" sz="1000" dirty="0">
                <a:solidFill>
                  <a:srgbClr val="003366"/>
                </a:solidFill>
                <a:latin typeface="Verdana" panose="020B0604030504040204" pitchFamily="34" charset="0"/>
              </a:rPr>
              <a:t>. 1. Innervation sympathique ; 2. plexus hypogastrique inférieur ; 3. </a:t>
            </a:r>
            <a:r>
              <a:rPr lang="fr-FR" sz="1000" dirty="0" err="1">
                <a:solidFill>
                  <a:srgbClr val="003366"/>
                </a:solidFill>
                <a:latin typeface="Verdana" panose="020B0604030504040204" pitchFamily="34" charset="0"/>
              </a:rPr>
              <a:t>détrusor</a:t>
            </a:r>
            <a:r>
              <a:rPr lang="fr-FR" sz="1000" dirty="0">
                <a:solidFill>
                  <a:srgbClr val="003366"/>
                </a:solidFill>
                <a:latin typeface="Verdana" panose="020B0604030504040204" pitchFamily="34" charset="0"/>
              </a:rPr>
              <a:t> ; 4. sphincter interne ; 5. sphincter externe ; 6. innervation parasympathique ; 7. nerf </a:t>
            </a:r>
            <a:r>
              <a:rPr lang="fr-FR" sz="1000" dirty="0" err="1">
                <a:solidFill>
                  <a:srgbClr val="003366"/>
                </a:solidFill>
                <a:latin typeface="Verdana" panose="020B0604030504040204" pitchFamily="34" charset="0"/>
              </a:rPr>
              <a:t>pudendal</a:t>
            </a:r>
            <a:r>
              <a:rPr lang="fr-FR" sz="1000" dirty="0">
                <a:solidFill>
                  <a:srgbClr val="003366"/>
                </a:solidFill>
                <a:latin typeface="Verdana" panose="020B0604030504040204" pitchFamily="34" charset="0"/>
              </a:rPr>
              <a:t>.</a:t>
            </a:r>
            <a:endParaRPr lang="fr-FR" sz="1000" b="0" i="0" u="none" strike="noStrike" dirty="0">
              <a:solidFill>
                <a:srgbClr val="003366"/>
              </a:solidFill>
              <a:effectLst/>
              <a:latin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AD28270-AF43-0243-A24E-A665447E08D3}"/>
                  </a:ext>
                </a:extLst>
              </p:cNvPr>
              <p:cNvSpPr txBox="1"/>
              <p:nvPr/>
            </p:nvSpPr>
            <p:spPr>
              <a:xfrm>
                <a:off x="183558" y="788972"/>
                <a:ext cx="7939161" cy="1246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/>
                  <a:t>Miction normale: </a:t>
                </a:r>
                <a:r>
                  <a:rPr lang="fr-FR" dirty="0"/>
                  <a:t>Vidange complète,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fr-FR" dirty="0"/>
                  <a:t>350cc toutes les 3/4 heures</a:t>
                </a:r>
                <a:endParaRPr lang="fr-F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i="1" dirty="0">
                    <a:ea typeface="Cambria Math" panose="02040503050406030204" pitchFamily="18" charset="0"/>
                  </a:rPr>
                  <a:t>=&gt;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>
                    <a:ea typeface="Cambria Math" panose="02040503050406030204" pitchFamily="18" charset="0"/>
                  </a:rPr>
                  <a:t>Coordination/ Equilibre </a:t>
                </a:r>
                <a:r>
                  <a:rPr lang="fr-FR" b="0" dirty="0">
                    <a:ea typeface="Cambria Math" panose="02040503050406030204" pitchFamily="18" charset="0"/>
                  </a:rPr>
                  <a:t>entre </a:t>
                </a:r>
                <a:r>
                  <a:rPr lang="fr-FR" b="1" dirty="0">
                    <a:ea typeface="Cambria Math" panose="02040503050406030204" pitchFamily="18" charset="0"/>
                  </a:rPr>
                  <a:t>Force d’expulsion / Forces de Retenue</a:t>
                </a:r>
              </a:p>
              <a:p>
                <a:endParaRPr lang="fr-FR" dirty="0"/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AD28270-AF43-0243-A24E-A665447E0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58" y="788972"/>
                <a:ext cx="7939161" cy="1246495"/>
              </a:xfrm>
              <a:prstGeom prst="rect">
                <a:avLst/>
              </a:prstGeom>
              <a:blipFill>
                <a:blip r:embed="rId3"/>
                <a:stretch>
                  <a:fillRect l="-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38B1537-6D74-DE41-B229-BAD233824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328" y="1899315"/>
            <a:ext cx="2583851" cy="402403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E4A6771-C3C1-894F-B346-3535D20133E5}"/>
              </a:ext>
            </a:extLst>
          </p:cNvPr>
          <p:cNvSpPr txBox="1"/>
          <p:nvPr/>
        </p:nvSpPr>
        <p:spPr>
          <a:xfrm>
            <a:off x="1125564" y="2025059"/>
            <a:ext cx="1433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SYMPATHIQUE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5DF7E279-B2B6-694D-B057-A44991815E2A}"/>
              </a:ext>
            </a:extLst>
          </p:cNvPr>
          <p:cNvSpPr txBox="1"/>
          <p:nvPr/>
        </p:nvSpPr>
        <p:spPr>
          <a:xfrm>
            <a:off x="515047" y="2499864"/>
            <a:ext cx="2880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Nerfs dorso-lombaires T10-L2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A51F322-C272-6741-A71E-FFD1D62B6FB4}"/>
              </a:ext>
            </a:extLst>
          </p:cNvPr>
          <p:cNvSpPr txBox="1"/>
          <p:nvPr/>
        </p:nvSpPr>
        <p:spPr>
          <a:xfrm>
            <a:off x="793854" y="2869196"/>
            <a:ext cx="2103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Nerfs hypogastriques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8401B2D-1A3E-1240-A912-ED65CBD7628C}"/>
                  </a:ext>
                </a:extLst>
              </p:cNvPr>
              <p:cNvSpPr txBox="1"/>
              <p:nvPr/>
            </p:nvSpPr>
            <p:spPr>
              <a:xfrm>
                <a:off x="329880" y="3367937"/>
                <a:ext cx="303140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/>
                  <a:t>Relaxation </a:t>
                </a:r>
                <a:r>
                  <a:rPr lang="fr-FR" sz="1600" dirty="0" err="1"/>
                  <a:t>détrusorienne</a:t>
                </a:r>
                <a:endParaRPr lang="fr-FR" sz="1600" dirty="0"/>
              </a:p>
              <a:p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sz="1600" dirty="0">
                    <a:solidFill>
                      <a:srgbClr val="00B050"/>
                    </a:solidFill>
                  </a:rPr>
                  <a:t>+  </a:t>
                </a:r>
                <a:r>
                  <a:rPr lang="fr-FR" sz="1600" dirty="0"/>
                  <a:t>contraction sphinctérienne</a:t>
                </a:r>
              </a:p>
            </p:txBody>
          </p:sp>
        </mc:Choice>
        <mc:Fallback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8401B2D-1A3E-1240-A912-ED65CBD76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80" y="3367937"/>
                <a:ext cx="3031407" cy="584775"/>
              </a:xfrm>
              <a:prstGeom prst="rect">
                <a:avLst/>
              </a:prstGeom>
              <a:blipFill>
                <a:blip r:embed="rId4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33086B5B-A49E-9B4B-B47D-B0A68CCB6768}"/>
              </a:ext>
            </a:extLst>
          </p:cNvPr>
          <p:cNvSpPr txBox="1"/>
          <p:nvPr/>
        </p:nvSpPr>
        <p:spPr>
          <a:xfrm>
            <a:off x="753625" y="4312954"/>
            <a:ext cx="2140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Phase de remplissage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9537AB1D-7EF9-3240-9C1C-98756C8303C6}"/>
              </a:ext>
            </a:extLst>
          </p:cNvPr>
          <p:cNvSpPr txBox="1"/>
          <p:nvPr/>
        </p:nvSpPr>
        <p:spPr>
          <a:xfrm>
            <a:off x="6982992" y="1986655"/>
            <a:ext cx="2026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PARA- SYMPATHIQUE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D77DA177-AC89-1F44-9EB9-ACED03CD3CF2}"/>
              </a:ext>
            </a:extLst>
          </p:cNvPr>
          <p:cNvSpPr txBox="1"/>
          <p:nvPr/>
        </p:nvSpPr>
        <p:spPr>
          <a:xfrm>
            <a:off x="6938835" y="2466255"/>
            <a:ext cx="2130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Nerfs sacrés S2-S3-S4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F8ADF2B4-3113-6646-AEC3-D94919050D68}"/>
              </a:ext>
            </a:extLst>
          </p:cNvPr>
          <p:cNvSpPr txBox="1"/>
          <p:nvPr/>
        </p:nvSpPr>
        <p:spPr>
          <a:xfrm>
            <a:off x="7261839" y="2812193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Nerfs pelviens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3459D46-E008-0D4A-8AC0-55764A2749C0}"/>
                  </a:ext>
                </a:extLst>
              </p:cNvPr>
              <p:cNvSpPr txBox="1"/>
              <p:nvPr/>
            </p:nvSpPr>
            <p:spPr>
              <a:xfrm>
                <a:off x="6540039" y="3174046"/>
                <a:ext cx="3117072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</m:oMath>
                </a14:m>
                <a:r>
                  <a:rPr lang="fr-FR" sz="1600" dirty="0">
                    <a:solidFill>
                      <a:srgbClr val="00B050"/>
                    </a:solidFill>
                  </a:rPr>
                  <a:t> </a:t>
                </a:r>
                <a:r>
                  <a:rPr lang="fr-FR" sz="1600" dirty="0"/>
                  <a:t>Contraction </a:t>
                </a:r>
                <a:r>
                  <a:rPr lang="fr-FR" sz="1600" dirty="0" err="1"/>
                  <a:t>détrusorienne</a:t>
                </a:r>
                <a:endParaRPr lang="fr-FR" sz="1600" dirty="0"/>
              </a:p>
              <a:p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/>
                  <a:t>Relaxation sphinctérienne</a:t>
                </a:r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3459D46-E008-0D4A-8AC0-55764A274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039" y="3174046"/>
                <a:ext cx="3117072" cy="1169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4397622C-2B8E-5946-8AA7-BFCE71128EE8}"/>
              </a:ext>
            </a:extLst>
          </p:cNvPr>
          <p:cNvSpPr txBox="1"/>
          <p:nvPr/>
        </p:nvSpPr>
        <p:spPr>
          <a:xfrm>
            <a:off x="7087127" y="4209483"/>
            <a:ext cx="174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Phase de miction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10BA07DC-60BE-E746-801D-BFEBCBFC1764}"/>
              </a:ext>
            </a:extLst>
          </p:cNvPr>
          <p:cNvSpPr txBox="1"/>
          <p:nvPr/>
        </p:nvSpPr>
        <p:spPr>
          <a:xfrm>
            <a:off x="6652517" y="5062736"/>
            <a:ext cx="4063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SOMATIQUE</a:t>
            </a:r>
            <a:r>
              <a:rPr lang="fr-FR" sz="1600" dirty="0"/>
              <a:t> -&gt; N. S2-S3-S4 -&gt; N. </a:t>
            </a:r>
            <a:r>
              <a:rPr lang="fr-FR" sz="1600" dirty="0" err="1"/>
              <a:t>Pudendal</a:t>
            </a:r>
            <a:r>
              <a:rPr lang="fr-FR" sz="1600" dirty="0"/>
              <a:t>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233AEE7B-2A7E-464C-83EB-5A3A74D82A3F}"/>
              </a:ext>
            </a:extLst>
          </p:cNvPr>
          <p:cNvSpPr txBox="1"/>
          <p:nvPr/>
        </p:nvSpPr>
        <p:spPr>
          <a:xfrm>
            <a:off x="6652517" y="5467051"/>
            <a:ext cx="3974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+</a:t>
            </a:r>
            <a:r>
              <a:rPr lang="fr-FR" sz="1600" dirty="0"/>
              <a:t> Sphincter strié = </a:t>
            </a:r>
            <a:r>
              <a:rPr lang="fr-FR" sz="1600" dirty="0">
                <a:solidFill>
                  <a:srgbClr val="7030A0"/>
                </a:solidFill>
              </a:rPr>
              <a:t>Continence volontaire</a:t>
            </a: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xmlns="" id="{2A35D48B-A0F5-B44B-8D4E-185AD0F5A2B0}"/>
              </a:ext>
            </a:extLst>
          </p:cNvPr>
          <p:cNvSpPr/>
          <p:nvPr/>
        </p:nvSpPr>
        <p:spPr>
          <a:xfrm>
            <a:off x="7935150" y="3848583"/>
            <a:ext cx="187569" cy="26405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27" name="Flèche vers le bas 26">
            <a:extLst>
              <a:ext uri="{FF2B5EF4-FFF2-40B4-BE49-F238E27FC236}">
                <a16:creationId xmlns:a16="http://schemas.microsoft.com/office/drawing/2014/main" xmlns="" id="{C24F614D-5B92-4844-8A7B-7A4CA839C1A2}"/>
              </a:ext>
            </a:extLst>
          </p:cNvPr>
          <p:cNvSpPr/>
          <p:nvPr/>
        </p:nvSpPr>
        <p:spPr>
          <a:xfrm>
            <a:off x="1730006" y="3952712"/>
            <a:ext cx="187569" cy="26405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1FAE86F3-F0C9-C341-ABDB-0E263930AE5A}"/>
              </a:ext>
            </a:extLst>
          </p:cNvPr>
          <p:cNvSpPr txBox="1"/>
          <p:nvPr/>
        </p:nvSpPr>
        <p:spPr>
          <a:xfrm>
            <a:off x="9261231" y="6180238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Sources: AFU, EMC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23C04296-F44D-1B47-867F-C8F12F46282A}"/>
              </a:ext>
            </a:extLst>
          </p:cNvPr>
          <p:cNvSpPr txBox="1"/>
          <p:nvPr/>
        </p:nvSpPr>
        <p:spPr>
          <a:xfrm>
            <a:off x="106651" y="5157137"/>
            <a:ext cx="341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9300"/>
                </a:solidFill>
              </a:rPr>
              <a:t> Alpha-Bloquant: relaxation sphinctérienne </a:t>
            </a:r>
          </a:p>
        </p:txBody>
      </p:sp>
    </p:spTree>
    <p:extLst>
      <p:ext uri="{BB962C8B-B14F-4D97-AF65-F5344CB8AC3E}">
        <p14:creationId xmlns:p14="http://schemas.microsoft.com/office/powerpoint/2010/main" xmlns="" val="30279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1" grpId="0" animBg="1"/>
      <p:bldP spid="22" grpId="0"/>
      <p:bldP spid="23" grpId="0"/>
      <p:bldP spid="24" grpId="0"/>
      <p:bldP spid="25" grpId="0" animBg="1"/>
      <p:bldP spid="27" grpId="0" animBg="1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95AD719-C8A9-3B41-A1D5-768D6B844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19" y="418053"/>
            <a:ext cx="8596668" cy="797169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CONCLUSION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C423D3-6A7F-0F4D-AE42-97C4F5BE508B}"/>
              </a:ext>
            </a:extLst>
          </p:cNvPr>
          <p:cNvSpPr txBox="1"/>
          <p:nvPr/>
        </p:nvSpPr>
        <p:spPr>
          <a:xfrm>
            <a:off x="679938" y="1215222"/>
            <a:ext cx="1010529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sz="2400" dirty="0"/>
              <a:t>Non infériorité de l’ablation de la SAD à J1 si associé à la prise d’un alpha-bloquant sur l’incidence du taux de RAU</a:t>
            </a:r>
          </a:p>
          <a:p>
            <a:endParaRPr lang="fr-FR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2400" dirty="0"/>
              <a:t>Semblerait diminuer le taux d’infection urinaire</a:t>
            </a:r>
          </a:p>
          <a:p>
            <a:endParaRPr lang="fr-FR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2400" dirty="0"/>
              <a:t>Part essentielle de la réhabilitation rapide après chirurgie </a:t>
            </a:r>
            <a:r>
              <a:rPr lang="fr-FR" sz="2000" dirty="0"/>
              <a:t>(ERAS 2018: ablation SAD à J1-J3, péridurale ou non, fonction des autres </a:t>
            </a:r>
            <a:r>
              <a:rPr lang="fr-FR" sz="2000" dirty="0" err="1"/>
              <a:t>FdR</a:t>
            </a:r>
            <a:r>
              <a:rPr lang="fr-FR" sz="2000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2400" dirty="0"/>
              <a:t>Importance de prise en charges des autres Facteurs de Risques: Douleurs post opératoire, bon usage des drogues, âge et ATCD...</a:t>
            </a:r>
          </a:p>
          <a:p>
            <a:endParaRPr lang="fr-FR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2400" dirty="0"/>
              <a:t>Applicable à la chirurgie cancérologique?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2400" dirty="0"/>
              <a:t>Lien avec l’analgésie péridurale?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55694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F599BF3-6768-8442-B221-AFF706C1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657" y="2954215"/>
            <a:ext cx="8596668" cy="13208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Merci de votre Attention!!</a:t>
            </a:r>
          </a:p>
        </p:txBody>
      </p:sp>
    </p:spTree>
    <p:extLst>
      <p:ext uri="{BB962C8B-B14F-4D97-AF65-F5344CB8AC3E}">
        <p14:creationId xmlns:p14="http://schemas.microsoft.com/office/powerpoint/2010/main" xmlns="" val="12184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97CBC87-56F9-BD4B-926B-A9E10178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2" y="317104"/>
            <a:ext cx="9093200" cy="999067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Introduction- Chirurgie </a:t>
            </a:r>
            <a:r>
              <a:rPr lang="fr-FR" sz="3200" dirty="0" err="1">
                <a:solidFill>
                  <a:schemeClr val="accent2">
                    <a:lumMod val="75000"/>
                  </a:schemeClr>
                </a:solidFill>
              </a:rPr>
              <a:t>colo-rectale</a:t>
            </a:r>
            <a:endParaRPr lang="fr-FR" sz="32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12B6261-58CC-BF47-A9C1-146212EA7AC5}"/>
              </a:ext>
            </a:extLst>
          </p:cNvPr>
          <p:cNvSpPr txBox="1"/>
          <p:nvPr/>
        </p:nvSpPr>
        <p:spPr>
          <a:xfrm>
            <a:off x="180802" y="1081709"/>
            <a:ext cx="8375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dirty="0"/>
              <a:t>Chirurgie </a:t>
            </a:r>
            <a:r>
              <a:rPr lang="fr-FR" dirty="0" err="1"/>
              <a:t>Colo-Rectale</a:t>
            </a:r>
            <a:r>
              <a:rPr lang="fr-FR" dirty="0"/>
              <a:t> pelvienne (dissection sous péritonéale), toutes indications: </a:t>
            </a:r>
            <a:r>
              <a:rPr lang="fr-FR" b="1" dirty="0"/>
              <a:t>Troubles fonctionnels vésicaux</a:t>
            </a:r>
          </a:p>
          <a:p>
            <a:endParaRPr lang="fr-FR" sz="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 Augmentation du risque de rétention aigue d’urine (RAU)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Pose de SAD post opératoire dans 50%</a:t>
            </a:r>
          </a:p>
          <a:p>
            <a:r>
              <a:rPr lang="fr-FR" dirty="0"/>
              <a:t>                                                          </a:t>
            </a:r>
            <a:r>
              <a:rPr lang="fr-FR" sz="1400" dirty="0" err="1"/>
              <a:t>C</a:t>
            </a:r>
            <a:r>
              <a:rPr lang="fr-FR" sz="1400" i="1" dirty="0" err="1"/>
              <a:t>unsolo</a:t>
            </a:r>
            <a:r>
              <a:rPr lang="fr-FR" sz="1400" i="1" dirty="0"/>
              <a:t> A and al. Dis Colon Rectum.1990</a:t>
            </a:r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3E68A7D-C9AA-A94D-83BF-9230B996D7AF}"/>
              </a:ext>
            </a:extLst>
          </p:cNvPr>
          <p:cNvSpPr txBox="1"/>
          <p:nvPr/>
        </p:nvSpPr>
        <p:spPr>
          <a:xfrm>
            <a:off x="180802" y="2994351"/>
            <a:ext cx="111919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Multifactoriel ?</a:t>
            </a:r>
          </a:p>
          <a:p>
            <a:pPr marL="285750" indent="-285750">
              <a:buFontTx/>
              <a:buChar char="-"/>
            </a:pPr>
            <a:r>
              <a:rPr lang="fr-FR" dirty="0"/>
              <a:t>Drogues péri-opératoires (Morphine = spasme sphincter vésical)</a:t>
            </a:r>
          </a:p>
          <a:p>
            <a:pPr marL="285750" indent="-285750">
              <a:buFontTx/>
              <a:buChar char="-"/>
            </a:pPr>
            <a:r>
              <a:rPr lang="fr-FR" dirty="0"/>
              <a:t>Lésions péri-opératoires (Sympathique et </a:t>
            </a:r>
            <a:r>
              <a:rPr lang="fr-FR" dirty="0" err="1"/>
              <a:t>para-Sympathique</a:t>
            </a:r>
            <a:r>
              <a:rPr lang="fr-FR" dirty="0"/>
              <a:t>)</a:t>
            </a:r>
          </a:p>
          <a:p>
            <a:pPr marL="285750" indent="-285750">
              <a:buFontTx/>
              <a:buChar char="-"/>
            </a:pPr>
            <a:r>
              <a:rPr lang="fr-FR" dirty="0"/>
              <a:t>Stress post op (douleur..) =&gt; réflexe sympathique</a:t>
            </a:r>
          </a:p>
          <a:p>
            <a:r>
              <a:rPr lang="fr-FR" dirty="0"/>
              <a:t>                                                </a:t>
            </a:r>
            <a:r>
              <a:rPr lang="fr-FR" sz="1400" i="1" dirty="0" err="1"/>
              <a:t>Slors</a:t>
            </a:r>
            <a:r>
              <a:rPr lang="fr-FR" sz="1400" i="1" dirty="0"/>
              <a:t> FJ and al. </a:t>
            </a:r>
            <a:r>
              <a:rPr lang="fr-FR" sz="1400" i="1" dirty="0" err="1"/>
              <a:t>Scand</a:t>
            </a:r>
            <a:r>
              <a:rPr lang="fr-FR" sz="1400" i="1" dirty="0"/>
              <a:t> J </a:t>
            </a:r>
            <a:r>
              <a:rPr lang="fr-FR" sz="1400" i="1" dirty="0" err="1"/>
              <a:t>Gastroenterol</a:t>
            </a:r>
            <a:r>
              <a:rPr lang="fr-FR" sz="1400" i="1" dirty="0"/>
              <a:t> Suppl. 2000/ </a:t>
            </a:r>
            <a:r>
              <a:rPr lang="fr-FR" sz="1400" i="1" dirty="0" err="1"/>
              <a:t>Chaudhri</a:t>
            </a:r>
            <a:r>
              <a:rPr lang="fr-FR" sz="1400" i="1" dirty="0"/>
              <a:t> S AND AL; Dis Colon Rectum. 2006 </a:t>
            </a:r>
          </a:p>
          <a:p>
            <a:endParaRPr lang="fr-FR" i="1" dirty="0"/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2F06BC6-1611-E944-B668-F2C77187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23" y="4462202"/>
            <a:ext cx="3002499" cy="223494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9713FFC-3663-C248-8047-5BBD2CB13C59}"/>
              </a:ext>
            </a:extLst>
          </p:cNvPr>
          <p:cNvSpPr txBox="1"/>
          <p:nvPr/>
        </p:nvSpPr>
        <p:spPr>
          <a:xfrm>
            <a:off x="4196862" y="5158154"/>
            <a:ext cx="673774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Anatomie chirurgicale: Plexus hypogastriques </a:t>
            </a:r>
            <a:r>
              <a:rPr lang="fr-FR" dirty="0" err="1"/>
              <a:t>inf</a:t>
            </a:r>
            <a:r>
              <a:rPr lang="fr-FR" dirty="0"/>
              <a:t> et N. pelviens</a:t>
            </a:r>
          </a:p>
          <a:p>
            <a:endParaRPr lang="fr-FR" dirty="0"/>
          </a:p>
          <a:p>
            <a:pPr marL="285750" indent="-285750">
              <a:buFont typeface="Symbol" pitchFamily="2" charset="2"/>
              <a:buChar char="Þ"/>
            </a:pPr>
            <a:r>
              <a:rPr lang="fr-FR" dirty="0"/>
              <a:t>Entre Fascia </a:t>
            </a:r>
            <a:r>
              <a:rPr lang="fr-FR" dirty="0" err="1"/>
              <a:t>recti</a:t>
            </a:r>
            <a:r>
              <a:rPr lang="fr-FR" dirty="0"/>
              <a:t> /Fascia pelvien pariétal – </a:t>
            </a:r>
            <a:r>
              <a:rPr lang="fr-FR" dirty="0" err="1"/>
              <a:t>Denonvilliers</a:t>
            </a:r>
            <a:endParaRPr lang="fr-FR" dirty="0"/>
          </a:p>
          <a:p>
            <a:r>
              <a:rPr lang="fr-FR" dirty="0"/>
              <a:t>                                                                                        </a:t>
            </a:r>
            <a:r>
              <a:rPr lang="fr-FR" sz="1400" i="1" dirty="0"/>
              <a:t>EMC</a:t>
            </a:r>
          </a:p>
        </p:txBody>
      </p:sp>
    </p:spTree>
    <p:extLst>
      <p:ext uri="{BB962C8B-B14F-4D97-AF65-F5344CB8AC3E}">
        <p14:creationId xmlns:p14="http://schemas.microsoft.com/office/powerpoint/2010/main" xmlns="" val="324333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xmlns="" id="{7130E7C9-0ACD-1346-B693-7FB811568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03" y="367254"/>
            <a:ext cx="7411589" cy="85194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Introduction - Hypothèses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ECDC806-EDE3-DF4D-9C60-69111FCC100F}"/>
              </a:ext>
            </a:extLst>
          </p:cNvPr>
          <p:cNvSpPr txBox="1"/>
          <p:nvPr/>
        </p:nvSpPr>
        <p:spPr>
          <a:xfrm>
            <a:off x="539262" y="1219201"/>
            <a:ext cx="10996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sz="2000" dirty="0"/>
              <a:t>Sonde urinaire à demeure per opératoire</a:t>
            </a:r>
          </a:p>
          <a:p>
            <a:endParaRPr lang="fr-FR" sz="800" dirty="0"/>
          </a:p>
          <a:p>
            <a:r>
              <a:rPr lang="fr-FR" sz="2000" dirty="0"/>
              <a:t>              </a:t>
            </a:r>
            <a:r>
              <a:rPr lang="fr-FR" sz="2000" b="1" dirty="0"/>
              <a:t> =&gt; </a:t>
            </a:r>
            <a:r>
              <a:rPr lang="fr-FR" sz="2000" b="1" dirty="0" err="1"/>
              <a:t>Delai</a:t>
            </a:r>
            <a:r>
              <a:rPr lang="fr-FR" sz="2000" b="1" dirty="0"/>
              <a:t> optimal avant ablation?</a:t>
            </a:r>
          </a:p>
          <a:p>
            <a:endParaRPr lang="fr-F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Ablation précoce (J1): 25 % de RAU   </a:t>
            </a:r>
            <a:r>
              <a:rPr lang="fr-FR" sz="1400" i="1" dirty="0"/>
              <a:t>Benoist S and al. Surgery 1999</a:t>
            </a:r>
          </a:p>
          <a:p>
            <a:r>
              <a:rPr lang="fr-FR" sz="1400" i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Delai</a:t>
            </a:r>
            <a:r>
              <a:rPr lang="fr-FR" sz="2000" dirty="0"/>
              <a:t> long:       Infections urinaires et      mobilisation post op  </a:t>
            </a:r>
            <a:r>
              <a:rPr lang="fr-FR" sz="1400" i="1" dirty="0" err="1"/>
              <a:t>Leuck</a:t>
            </a:r>
            <a:r>
              <a:rPr lang="fr-FR" sz="1400" i="1" dirty="0"/>
              <a:t> AM and al. J </a:t>
            </a:r>
            <a:r>
              <a:rPr lang="fr-FR" sz="1400" i="1" dirty="0" err="1"/>
              <a:t>urol</a:t>
            </a:r>
            <a:r>
              <a:rPr lang="fr-FR" sz="1400" i="1" dirty="0"/>
              <a:t> 2012 </a:t>
            </a:r>
          </a:p>
          <a:p>
            <a:r>
              <a:rPr lang="fr-FR" sz="2000" dirty="0"/>
              <a:t>                              (40% de </a:t>
            </a:r>
            <a:r>
              <a:rPr lang="fr-FR" sz="2000" dirty="0" err="1"/>
              <a:t>inf</a:t>
            </a:r>
            <a:r>
              <a:rPr lang="fr-FR" sz="2000" dirty="0"/>
              <a:t> </a:t>
            </a:r>
            <a:r>
              <a:rPr lang="fr-FR" sz="2000" dirty="0" err="1"/>
              <a:t>noso</a:t>
            </a:r>
            <a:r>
              <a:rPr lang="fr-FR" sz="2000" dirty="0"/>
              <a:t>)</a:t>
            </a:r>
          </a:p>
          <a:p>
            <a:endParaRPr lang="fr-FR" sz="2000" b="1" dirty="0"/>
          </a:p>
          <a:p>
            <a:endParaRPr lang="fr-FR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F1E8E712-A0E9-D94B-97A4-7BF4F433ED20}"/>
              </a:ext>
            </a:extLst>
          </p:cNvPr>
          <p:cNvCxnSpPr/>
          <p:nvPr/>
        </p:nvCxnSpPr>
        <p:spPr>
          <a:xfrm flipV="1">
            <a:off x="2297723" y="2766646"/>
            <a:ext cx="281354" cy="3192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0D568BF6-DD1B-B74A-8133-58F5565C4948}"/>
              </a:ext>
            </a:extLst>
          </p:cNvPr>
          <p:cNvCxnSpPr>
            <a:cxnSpLocks/>
          </p:cNvCxnSpPr>
          <p:nvPr/>
        </p:nvCxnSpPr>
        <p:spPr>
          <a:xfrm>
            <a:off x="5298831" y="2742479"/>
            <a:ext cx="281354" cy="3430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22AC8F6B-2BA9-BB46-A11E-36ED912AF986}"/>
              </a:ext>
            </a:extLst>
          </p:cNvPr>
          <p:cNvSpPr txBox="1"/>
          <p:nvPr/>
        </p:nvSpPr>
        <p:spPr>
          <a:xfrm>
            <a:off x="539262" y="4081523"/>
            <a:ext cx="109962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000" dirty="0"/>
              <a:t> </a:t>
            </a:r>
            <a:r>
              <a:rPr lang="fr-FR" sz="2000" b="1" dirty="0"/>
              <a:t>Alpha- Bloquants  </a:t>
            </a:r>
            <a:r>
              <a:rPr lang="fr-FR" sz="2000" dirty="0"/>
              <a:t>semblent</a:t>
            </a:r>
            <a:r>
              <a:rPr lang="fr-FR" sz="2000" b="1" dirty="0"/>
              <a:t> </a:t>
            </a:r>
            <a:r>
              <a:rPr lang="fr-FR" sz="2000" dirty="0" err="1"/>
              <a:t>efficacent</a:t>
            </a:r>
            <a:r>
              <a:rPr lang="fr-FR" sz="2000" dirty="0"/>
              <a:t>:</a:t>
            </a:r>
          </a:p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Troubles vésicaux obstructifs aigus/chroniques    </a:t>
            </a:r>
            <a:r>
              <a:rPr lang="fr-FR" sz="1400" i="1" dirty="0" err="1"/>
              <a:t>Kessler</a:t>
            </a:r>
            <a:r>
              <a:rPr lang="fr-FR" sz="1400" i="1" dirty="0"/>
              <a:t> TM and al. J </a:t>
            </a:r>
            <a:r>
              <a:rPr lang="fr-FR" sz="1400" i="1" dirty="0" err="1"/>
              <a:t>Urol</a:t>
            </a:r>
            <a:r>
              <a:rPr lang="fr-FR" sz="1400" i="1" dirty="0"/>
              <a:t> 2006</a:t>
            </a:r>
          </a:p>
          <a:p>
            <a:endParaRPr lang="fr-FR" sz="1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Chirurgie scrotale, hernie inguinale              </a:t>
            </a:r>
            <a:r>
              <a:rPr lang="fr-FR" sz="1400" i="1" dirty="0"/>
              <a:t>Madani AH and al. nt </a:t>
            </a:r>
            <a:r>
              <a:rPr lang="fr-FR" sz="1400" i="1" dirty="0" err="1"/>
              <a:t>Braz</a:t>
            </a:r>
            <a:r>
              <a:rPr lang="fr-FR" sz="1400" i="1" dirty="0"/>
              <a:t> J Urol.2014 </a:t>
            </a:r>
          </a:p>
          <a:p>
            <a:r>
              <a:rPr lang="fr-FR" dirty="0"/>
              <a:t> </a:t>
            </a:r>
            <a:endParaRPr lang="fr-FR" sz="2000" dirty="0"/>
          </a:p>
          <a:p>
            <a:endParaRPr lang="fr-FR" sz="20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78573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98CBF1C-BA4C-7141-93BA-1AC577BD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321733"/>
            <a:ext cx="9104669" cy="1100667"/>
          </a:xfrm>
        </p:spPr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Introduction - OBJECTIF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223E311-BB0D-DA46-A04D-2C61E8D73366}"/>
              </a:ext>
            </a:extLst>
          </p:cNvPr>
          <p:cNvSpPr txBox="1"/>
          <p:nvPr/>
        </p:nvSpPr>
        <p:spPr>
          <a:xfrm>
            <a:off x="726831" y="1422400"/>
            <a:ext cx="85471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Démontrer  </a:t>
            </a:r>
            <a:r>
              <a:rPr lang="fr-FR" sz="2800" b="1" dirty="0"/>
              <a:t>« l’équivalence » </a:t>
            </a:r>
            <a:r>
              <a:rPr lang="fr-FR" sz="2800" dirty="0"/>
              <a:t>entre</a:t>
            </a:r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Ablation SAD à J1 + Alpha-bloquant (POD1)</a:t>
            </a:r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Ablation SAD à J3 (POD3) </a:t>
            </a:r>
            <a:r>
              <a:rPr lang="fr-FR" sz="1400" dirty="0"/>
              <a:t>(pratiques standards du centre)</a:t>
            </a:r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 sur l’incidence des Rétention Aiguë d’Urine</a:t>
            </a:r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 après chirurgie </a:t>
            </a:r>
            <a:r>
              <a:rPr lang="fr-FR" sz="2800" dirty="0" err="1"/>
              <a:t>colo-rectale</a:t>
            </a:r>
            <a:r>
              <a:rPr lang="fr-FR" sz="2800" dirty="0"/>
              <a:t> pelvienne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760676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732EBB-5023-984B-9513-C2F325FB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10" y="343515"/>
            <a:ext cx="8596668" cy="946245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Méthodes – Type d’étude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E0DB9D7-8EEB-614F-A131-F01ABF301B4F}"/>
              </a:ext>
            </a:extLst>
          </p:cNvPr>
          <p:cNvSpPr txBox="1"/>
          <p:nvPr/>
        </p:nvSpPr>
        <p:spPr>
          <a:xfrm>
            <a:off x="949578" y="1397675"/>
            <a:ext cx="7430147" cy="3902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Essai clinique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Prospectif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Randomisé 1:1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De Non-Infériorité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En ouvert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Mono-centrique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Analysé en Per Protocole</a:t>
            </a:r>
          </a:p>
        </p:txBody>
      </p:sp>
    </p:spTree>
    <p:extLst>
      <p:ext uri="{BB962C8B-B14F-4D97-AF65-F5344CB8AC3E}">
        <p14:creationId xmlns:p14="http://schemas.microsoft.com/office/powerpoint/2010/main" xmlns="" val="743162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453955-6781-BB44-985D-3988EA9B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92" y="363940"/>
            <a:ext cx="8596668" cy="1320800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Méthodes - Généralités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99F36CD-DEE3-184F-AC70-1CAA8536A763}"/>
              </a:ext>
            </a:extLst>
          </p:cNvPr>
          <p:cNvSpPr txBox="1"/>
          <p:nvPr/>
        </p:nvSpPr>
        <p:spPr>
          <a:xfrm>
            <a:off x="322491" y="1555845"/>
            <a:ext cx="738717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2200" dirty="0"/>
              <a:t>Durée de l’étude: Février  2012   =&gt; Septembre 2017</a:t>
            </a:r>
          </a:p>
          <a:p>
            <a:endParaRPr lang="fr-FR" sz="22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800" dirty="0">
                <a:solidFill>
                  <a:schemeClr val="accent2"/>
                </a:solidFill>
              </a:rPr>
              <a:t>Critère d’Inclusion </a:t>
            </a:r>
            <a:r>
              <a:rPr lang="fr-FR" sz="2200" dirty="0"/>
              <a:t>=&gt; </a:t>
            </a:r>
            <a:r>
              <a:rPr lang="fr-FR" sz="2200" b="1" dirty="0"/>
              <a:t>Chirurgie colorectale avec dissection rectale sous péritonéale</a:t>
            </a:r>
            <a:r>
              <a:rPr lang="fr-FR" sz="2200" dirty="0"/>
              <a:t> (toutes indications)</a:t>
            </a:r>
          </a:p>
          <a:p>
            <a:endParaRPr lang="fr-FR" sz="22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200" dirty="0"/>
              <a:t>2 chirurgiens experts du centre médical de LA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2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200" dirty="0"/>
              <a:t>Techniques de sondage et </a:t>
            </a:r>
            <a:r>
              <a:rPr lang="fr-FR" sz="2200" dirty="0" err="1"/>
              <a:t>désondage</a:t>
            </a:r>
            <a:r>
              <a:rPr lang="fr-FR" sz="2200" dirty="0"/>
              <a:t> standardisées / </a:t>
            </a:r>
            <a:r>
              <a:rPr lang="fr-FR" sz="2200" dirty="0" err="1"/>
              <a:t>ATBprophylaxie</a:t>
            </a:r>
            <a:r>
              <a:rPr lang="fr-FR" sz="2200" dirty="0"/>
              <a:t> per op / Pas de Clampage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3A61B39-A1E7-9541-BCDA-59F297FA8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465" y="3756434"/>
            <a:ext cx="2776357" cy="24810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5FE27A2-F9BF-7546-9195-F027A74F9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718" y="444202"/>
            <a:ext cx="3647726" cy="2481076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xmlns="" id="{92A7A73D-7659-2F44-86DC-C68E991AD0E7}"/>
              </a:ext>
            </a:extLst>
          </p:cNvPr>
          <p:cNvSpPr/>
          <p:nvPr/>
        </p:nvSpPr>
        <p:spPr>
          <a:xfrm rot="1763220">
            <a:off x="9474118" y="838496"/>
            <a:ext cx="456945" cy="2381698"/>
          </a:xfrm>
          <a:prstGeom prst="arc">
            <a:avLst>
              <a:gd name="adj1" fmla="val 16725324"/>
              <a:gd name="adj2" fmla="val 0"/>
            </a:avLst>
          </a:prstGeom>
          <a:noFill/>
          <a:ln w="571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0C68366B-A387-744E-A6C8-A8A9E9C9B250}"/>
              </a:ext>
            </a:extLst>
          </p:cNvPr>
          <p:cNvSpPr/>
          <p:nvPr/>
        </p:nvSpPr>
        <p:spPr>
          <a:xfrm rot="1763220">
            <a:off x="8866390" y="4324314"/>
            <a:ext cx="456945" cy="1781976"/>
          </a:xfrm>
          <a:prstGeom prst="arc">
            <a:avLst>
              <a:gd name="adj1" fmla="val 16296837"/>
              <a:gd name="adj2" fmla="val 0"/>
            </a:avLst>
          </a:prstGeom>
          <a:noFill/>
          <a:ln w="571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3990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ED03D9-0072-8447-AD7D-75049734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4" y="156238"/>
            <a:ext cx="8596668" cy="831314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Méthodes – Critères d’exclusion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E3C999A-6F45-6A43-97D0-E7593EACBFB9}"/>
              </a:ext>
            </a:extLst>
          </p:cNvPr>
          <p:cNvSpPr txBox="1"/>
          <p:nvPr/>
        </p:nvSpPr>
        <p:spPr>
          <a:xfrm>
            <a:off x="512064" y="987552"/>
            <a:ext cx="8304738" cy="612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/>
              <a:t>ATCD de cancer des voies urinaires, chirurgie des voies urinaires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/>
              <a:t>Hyperplasie bénigne de prostate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/>
              <a:t>Vessie neurologique, sonde urinaire à demeure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/>
              <a:t>Infection urinaire chronique, Fistule entéro-vésicale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/>
              <a:t>Insuffisance rénale de stade III (DFG &lt; 60ml/min)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b="1" dirty="0"/>
              <a:t>Analgésie PERIDURALE péri-opératoire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fr-FR" sz="2000" b="1" dirty="0"/>
          </a:p>
          <a:p>
            <a:pPr>
              <a:lnSpc>
                <a:spcPct val="150000"/>
              </a:lnSpc>
            </a:pPr>
            <a:r>
              <a:rPr lang="fr-FR" sz="2000" b="1" dirty="0"/>
              <a:t>✚ </a:t>
            </a:r>
            <a:r>
              <a:rPr lang="fr-FR" sz="2000" dirty="0"/>
              <a:t>Souhait du patient, ablation accidentelle de la SAD, complications post-op  ou </a:t>
            </a:r>
            <a:r>
              <a:rPr lang="fr-FR" sz="2000" dirty="0" err="1"/>
              <a:t>réintervention</a:t>
            </a:r>
            <a:r>
              <a:rPr lang="fr-FR" sz="2000" dirty="0"/>
              <a:t> dans les 72h, surveillance diurèse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rgbClr val="002060"/>
                </a:solidFill>
              </a:rPr>
              <a:t>  </a:t>
            </a:r>
            <a:r>
              <a:rPr lang="fr-FR" sz="2000" dirty="0">
                <a:solidFill>
                  <a:srgbClr val="002060"/>
                </a:solidFill>
                <a:sym typeface="Wingdings" pitchFamily="2" charset="2"/>
              </a:rPr>
              <a:t> </a:t>
            </a:r>
            <a:r>
              <a:rPr lang="fr-FR" sz="2000" dirty="0">
                <a:solidFill>
                  <a:srgbClr val="2D52BD"/>
                </a:solidFill>
                <a:sym typeface="Wingdings" pitchFamily="2" charset="2"/>
              </a:rPr>
              <a:t>ANALYSE PER PROTOCOLE</a:t>
            </a:r>
            <a:endParaRPr lang="fr-FR" sz="2000" dirty="0">
              <a:solidFill>
                <a:srgbClr val="2D52BD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fr-FR" sz="2200" b="1" dirty="0"/>
          </a:p>
          <a:p>
            <a:pPr>
              <a:lnSpc>
                <a:spcPct val="150000"/>
              </a:lnSpc>
            </a:pPr>
            <a:endParaRPr lang="fr-FR" sz="2200" b="1" dirty="0"/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xmlns="" id="{7C663578-9468-0B40-97C6-7C3AA186902E}"/>
              </a:ext>
            </a:extLst>
          </p:cNvPr>
          <p:cNvSpPr/>
          <p:nvPr/>
        </p:nvSpPr>
        <p:spPr>
          <a:xfrm>
            <a:off x="8558784" y="1152144"/>
            <a:ext cx="258018" cy="245059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xmlns="" id="{BB03EC08-9CA0-C64B-AEE5-0C52EF013F98}"/>
              </a:ext>
            </a:extLst>
          </p:cNvPr>
          <p:cNvSpPr/>
          <p:nvPr/>
        </p:nvSpPr>
        <p:spPr>
          <a:xfrm>
            <a:off x="8660154" y="4142232"/>
            <a:ext cx="258018" cy="107899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70DE33D-C1CB-9948-ADC0-007F4E5DAA12}"/>
              </a:ext>
            </a:extLst>
          </p:cNvPr>
          <p:cNvSpPr txBox="1"/>
          <p:nvPr/>
        </p:nvSpPr>
        <p:spPr>
          <a:xfrm>
            <a:off x="9108732" y="2192774"/>
            <a:ext cx="228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2D52BD"/>
                </a:solidFill>
              </a:rPr>
              <a:t>Pré-randomisation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D153B07-65A2-BC43-BCC3-45913ACFBC23}"/>
              </a:ext>
            </a:extLst>
          </p:cNvPr>
          <p:cNvSpPr txBox="1"/>
          <p:nvPr/>
        </p:nvSpPr>
        <p:spPr>
          <a:xfrm>
            <a:off x="9108731" y="4481673"/>
            <a:ext cx="2367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2D52BD"/>
                </a:solidFill>
              </a:rPr>
              <a:t>Post-randomisation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120789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488D4B-358C-F844-813F-3BECAD65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219456"/>
            <a:ext cx="9109410" cy="597182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Méthodes  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5" name="Diagramme 4">
                <a:extLst>
                  <a:ext uri="{FF2B5EF4-FFF2-40B4-BE49-F238E27FC236}">
                    <a16:creationId xmlns:a16="http://schemas.microsoft.com/office/drawing/2014/main" id="{0584B7EC-773C-6748-98D0-9A76155020E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6904342"/>
                  </p:ext>
                </p:extLst>
              </p:nvPr>
            </p:nvGraphicFramePr>
            <p:xfrm>
              <a:off x="399288" y="-338328"/>
              <a:ext cx="11085576" cy="352958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5" name="Diagramm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584B7EC-773C-6748-98D0-9A76155020E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76904342"/>
                  </p:ext>
                </p:extLst>
              </p:nvPr>
            </p:nvGraphicFramePr>
            <p:xfrm>
              <a:off x="399288" y="-338328"/>
              <a:ext cx="11085576" cy="352958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463EEA5-618C-3C44-A49A-8FFEF7622750}"/>
                  </a:ext>
                </a:extLst>
              </p:cNvPr>
              <p:cNvSpPr txBox="1"/>
              <p:nvPr/>
            </p:nvSpPr>
            <p:spPr>
              <a:xfrm>
                <a:off x="164592" y="3376112"/>
                <a:ext cx="8214360" cy="326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sz="2200" dirty="0"/>
              </a:p>
              <a:p>
                <a:r>
                  <a:rPr lang="fr-FR" sz="2000" dirty="0"/>
                  <a:t>Essai de NON INFERIOTITE = Test unilatéral =&gt; Comparable?</a:t>
                </a:r>
              </a:p>
              <a:p>
                <a:r>
                  <a:rPr lang="fr-FR" sz="2000" dirty="0"/>
                  <a:t> =&gt; </a:t>
                </a:r>
                <a:r>
                  <a:rPr lang="fr-FR" sz="2000" b="1" dirty="0"/>
                  <a:t>Marge/seuil de non infériorité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fr-FR" sz="2000" b="1" dirty="0"/>
                  <a:t>: 15%</a:t>
                </a:r>
              </a:p>
              <a:p>
                <a:r>
                  <a:rPr lang="fr-FR" sz="2000" dirty="0"/>
                  <a:t> =&gt; H0: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fr-FR" sz="2000" dirty="0"/>
                  <a:t> (POD1- POD3) &lt; </a:t>
                </a:r>
                <a14:m>
                  <m:oMath xmlns:m="http://schemas.openxmlformats.org/officeDocument/2006/math"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endParaRPr lang="fr-FR" sz="2000" dirty="0"/>
              </a:p>
              <a:p>
                <a:endParaRPr lang="fr-FR" sz="2000" dirty="0"/>
              </a:p>
              <a:p>
                <a:endParaRPr lang="fr-FR" sz="2200" dirty="0"/>
              </a:p>
              <a:p>
                <a:pPr marL="285750" indent="-285750">
                  <a:buFont typeface="Symbol" pitchFamily="2" charset="2"/>
                  <a:buChar char="Þ"/>
                </a:pPr>
                <a:r>
                  <a:rPr lang="fr-FR" sz="2200" dirty="0"/>
                  <a:t>   </a:t>
                </a:r>
                <a:r>
                  <a:rPr lang="fr-FR" sz="2000" dirty="0"/>
                  <a:t>Calcul nombre de sujet nécessaire: </a:t>
                </a:r>
                <a:r>
                  <a:rPr lang="fr-FR" sz="2000" b="1" dirty="0"/>
                  <a:t>71</a:t>
                </a:r>
                <a:r>
                  <a:rPr lang="fr-FR" sz="2000" dirty="0"/>
                  <a:t> patients par groupe avec </a:t>
                </a:r>
              </a:p>
              <a:p>
                <a:r>
                  <a:rPr lang="fr-FR" sz="2000" dirty="0"/>
                  <a:t>   - Risque alpha: </a:t>
                </a:r>
                <a:r>
                  <a:rPr lang="fr-FR" sz="2000" b="1" dirty="0"/>
                  <a:t>5%</a:t>
                </a:r>
              </a:p>
              <a:p>
                <a:r>
                  <a:rPr lang="fr-FR" sz="2000" dirty="0"/>
                  <a:t>   - Puissance: 80%</a:t>
                </a:r>
              </a:p>
              <a:p>
                <a:endParaRPr lang="fr-FR" dirty="0"/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463EEA5-618C-3C44-A49A-8FFEF762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" y="3376112"/>
                <a:ext cx="8214360" cy="3262432"/>
              </a:xfrm>
              <a:prstGeom prst="rect">
                <a:avLst/>
              </a:prstGeom>
              <a:blipFill>
                <a:blip r:embed="rId11"/>
                <a:stretch>
                  <a:fillRect l="-9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56D9244-58E9-1B48-ABD5-39D6E0B316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2076" y="4223886"/>
            <a:ext cx="4811268" cy="10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89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{2E2B4F67-2F3A-B84F-8190-62E9F11E3E14}tf10001060</Template>
  <TotalTime>3116</TotalTime>
  <Words>894</Words>
  <Application>Microsoft Office PowerPoint</Application>
  <PresentationFormat>Personnalisé</PresentationFormat>
  <Paragraphs>214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Facette</vt:lpstr>
      <vt:lpstr>Diapositive 1</vt:lpstr>
      <vt:lpstr>Introduction – Miction - Physiologie</vt:lpstr>
      <vt:lpstr>Introduction- Chirurgie colo-rectale</vt:lpstr>
      <vt:lpstr>Introduction - Hypothèses</vt:lpstr>
      <vt:lpstr>Introduction - OBJECTIF</vt:lpstr>
      <vt:lpstr>Méthodes – Type d’étude</vt:lpstr>
      <vt:lpstr>Méthodes - Généralités</vt:lpstr>
      <vt:lpstr>Méthodes – Critères d’exclusion</vt:lpstr>
      <vt:lpstr>Méthodes  </vt:lpstr>
      <vt:lpstr>Méthodes – Critère de jugement principal</vt:lpstr>
      <vt:lpstr>Méthodes – Critères de jugement secondaires</vt:lpstr>
      <vt:lpstr>Résultats – FLOW DIAGRAM</vt:lpstr>
      <vt:lpstr>Résultats – Patients</vt:lpstr>
      <vt:lpstr>Résultats – Critère de Jugement principal</vt:lpstr>
      <vt:lpstr>Résultats – Critères de Jugements secondaires</vt:lpstr>
      <vt:lpstr>DISCUSSION</vt:lpstr>
      <vt:lpstr>Dans le même sens</vt:lpstr>
      <vt:lpstr>Validité interne</vt:lpstr>
      <vt:lpstr>Validité Externe</vt:lpstr>
      <vt:lpstr>CONCLUSION</vt:lpstr>
      <vt:lpstr>Merci de votre Attention!!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margot dubois</dc:creator>
  <cp:lastModifiedBy>duboimar</cp:lastModifiedBy>
  <cp:revision>59</cp:revision>
  <dcterms:created xsi:type="dcterms:W3CDTF">2019-06-25T19:51:28Z</dcterms:created>
  <dcterms:modified xsi:type="dcterms:W3CDTF">2019-07-02T05:38:21Z</dcterms:modified>
</cp:coreProperties>
</file>