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49"/>
  </p:notesMasterIdLst>
  <p:sldIdLst>
    <p:sldId id="256" r:id="rId3"/>
    <p:sldId id="302" r:id="rId4"/>
    <p:sldId id="262" r:id="rId5"/>
    <p:sldId id="283" r:id="rId6"/>
    <p:sldId id="303" r:id="rId7"/>
    <p:sldId id="335" r:id="rId8"/>
    <p:sldId id="306" r:id="rId9"/>
    <p:sldId id="346" r:id="rId10"/>
    <p:sldId id="307" r:id="rId11"/>
    <p:sldId id="261" r:id="rId12"/>
    <p:sldId id="347" r:id="rId13"/>
    <p:sldId id="308" r:id="rId14"/>
    <p:sldId id="273" r:id="rId15"/>
    <p:sldId id="274" r:id="rId16"/>
    <p:sldId id="285" r:id="rId17"/>
    <p:sldId id="348" r:id="rId18"/>
    <p:sldId id="276" r:id="rId19"/>
    <p:sldId id="290" r:id="rId20"/>
    <p:sldId id="300" r:id="rId21"/>
    <p:sldId id="315" r:id="rId22"/>
    <p:sldId id="349" r:id="rId23"/>
    <p:sldId id="316" r:id="rId24"/>
    <p:sldId id="321" r:id="rId25"/>
    <p:sldId id="324" r:id="rId26"/>
    <p:sldId id="322" r:id="rId27"/>
    <p:sldId id="336" r:id="rId28"/>
    <p:sldId id="337" r:id="rId29"/>
    <p:sldId id="317" r:id="rId30"/>
    <p:sldId id="325" r:id="rId31"/>
    <p:sldId id="350" r:id="rId32"/>
    <p:sldId id="330" r:id="rId33"/>
    <p:sldId id="332" r:id="rId34"/>
    <p:sldId id="326" r:id="rId35"/>
    <p:sldId id="329" r:id="rId36"/>
    <p:sldId id="345" r:id="rId37"/>
    <p:sldId id="334" r:id="rId38"/>
    <p:sldId id="339" r:id="rId39"/>
    <p:sldId id="338" r:id="rId40"/>
    <p:sldId id="340" r:id="rId41"/>
    <p:sldId id="341" r:id="rId42"/>
    <p:sldId id="333" r:id="rId43"/>
    <p:sldId id="344" r:id="rId44"/>
    <p:sldId id="343" r:id="rId45"/>
    <p:sldId id="351" r:id="rId46"/>
    <p:sldId id="352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150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2447E72A-D913-4DC2-9E0A-E520CE8FCC86}" type="datetimeFigureOut">
              <a:rPr lang="fr-FR"/>
              <a:pPr/>
              <a:t>05/07/2019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A5D78FC6-CE17-4259-A63C-DDFC12E048FC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0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82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latinLnBrk="0">
              <a:defRPr lang="fr-FR" cap="all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 latinLnBrk="0">
              <a:buNone/>
              <a:defRPr lang="fr-FR"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latinLnBrk="0">
              <a:defRPr lang="fr-FR"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fr-FR"/>
              <a:pPr algn="ctr"/>
              <a:t>05/07/2019 07:07</a:t>
            </a:fld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 latinLnBrk="0">
              <a:defRPr lang="fr-FR">
                <a:solidFill>
                  <a:schemeClr val="tx2"/>
                </a:solidFill>
              </a:defRPr>
            </a:lvl1pPr>
          </a:lstStyle>
          <a:p>
            <a:pPr algn="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latinLnBrk="0">
              <a:defRPr lang="fr-FR"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/>
              <a:pPr/>
              <a:t>‹N°›</a:t>
            </a:fld>
            <a:endParaRPr lang="fr-FR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fr-FR">
                <a:solidFill>
                  <a:schemeClr val="tx2"/>
                </a:solidFill>
              </a:rPr>
              <a:pPr/>
              <a:t>05/07/2019 07:07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fr-FR" sz="1200">
                <a:solidFill>
                  <a:schemeClr val="tx2"/>
                </a:solidFill>
              </a:rPr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fr-FR">
                <a:solidFill>
                  <a:schemeClr val="tx2"/>
                </a:solidFill>
              </a:rPr>
              <a:pPr/>
              <a:t>05/07/2019 07:07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fr-FR" sz="1200">
                <a:solidFill>
                  <a:schemeClr val="tx2"/>
                </a:solidFill>
              </a:rPr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fr-FR"/>
              <a:pPr/>
              <a:t>05/07/2019 07:07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latinLnBrk="0">
              <a:buNone/>
              <a:defRPr lang="fr-FR" sz="2800">
                <a:solidFill>
                  <a:schemeClr val="tx2"/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 latinLnBrk="0">
              <a:buNone/>
              <a:defRPr lang="fr-FR" sz="4400" b="0" cap="none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fr-FR"/>
              <a:pPr/>
              <a:t>05/07/2019 07:07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 latinLnBrk="0">
              <a:defRPr lang="fr-FR"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fr-FR"/>
              <a:pPr/>
              <a:t>05/07/2019 07:07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 latinLnBrk="0">
              <a:defRPr lang="fr-FR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fr-FR"/>
              <a:pPr/>
              <a:t>05/07/2019 07:07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 latinLnBrk="0">
              <a:buFontTx/>
              <a:buNone/>
              <a:defRPr lang="fr-FR"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 latinLnBrk="0">
              <a:buFontTx/>
              <a:buNone/>
              <a:defRPr lang="fr-FR"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fr-FR"/>
              <a:pPr/>
              <a:t>05/07/2019 07:07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fr-FR"/>
              <a:pPr/>
              <a:t>05/07/2019 07:07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latinLnBrk="0">
              <a:defRPr lang="fr-FR"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 latinLnBrk="0">
              <a:buNone/>
              <a:defRPr lang="fr-FR" sz="44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fr-FR"/>
              <a:pPr/>
              <a:t>05/07/2019 07:07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latinLnBrk="0">
              <a:spcAft>
                <a:spcPts val="1000"/>
              </a:spcAft>
              <a:buNone/>
              <a:defRPr lang="fr-FR" sz="18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latinLnBrk="0">
              <a:buFontTx/>
              <a:buNone/>
              <a:defRPr lang="fr-FR" sz="1700"/>
            </a:lvl1pPr>
            <a:lvl2pPr>
              <a:buFontTx/>
              <a:buNone/>
              <a:defRPr lang="fr-FR" sz="1200"/>
            </a:lvl2pPr>
            <a:lvl3pPr>
              <a:buFontTx/>
              <a:buNone/>
              <a:defRPr lang="fr-FR" sz="1000"/>
            </a:lvl3pPr>
            <a:lvl4pPr>
              <a:buFontTx/>
              <a:buNone/>
              <a:defRPr lang="fr-FR" sz="900"/>
            </a:lvl4pPr>
            <a:lvl5pPr>
              <a:buFontTx/>
              <a:buNone/>
              <a:defRPr lang="fr-FR" sz="9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 latinLnBrk="0">
              <a:buNone/>
              <a:defRPr lang="fr-FR"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fr-FR"/>
              <a:pPr/>
              <a:t>05/07/2019 07:07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 latinLnBrk="0">
              <a:defRPr lang="fr-FR" sz="2800"/>
            </a:lvl1pPr>
          </a:lstStyle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 latinLnBrk="0">
              <a:buNone/>
              <a:defRPr lang="fr-FR" sz="3200"/>
            </a:lvl1pPr>
          </a:lstStyle>
          <a:p>
            <a:r>
              <a:rPr lang="fr-FR"/>
              <a:t>Cliquez sur l'icône pour ajouter une image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latinLnBrk="0">
              <a:defRPr lang="fr-FR"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fr-FR">
                <a:solidFill>
                  <a:schemeClr val="tx2"/>
                </a:solidFill>
              </a:rPr>
              <a:pPr/>
              <a:t>05/07/2019 07:07</a:t>
            </a:fld>
            <a:endParaRPr lang="fr-FR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latinLnBrk="0">
              <a:defRPr lang="fr-FR" sz="1400">
                <a:solidFill>
                  <a:schemeClr val="tx2"/>
                </a:solidFill>
              </a:defRPr>
            </a:lvl1pPr>
          </a:lstStyle>
          <a:p>
            <a:pPr algn="r"/>
            <a:endParaRPr lang="fr-FR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latinLnBrk="0">
              <a:defRPr lang="fr-FR"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fr-FR" sz="1200">
                <a:solidFill>
                  <a:schemeClr val="tx2"/>
                </a:solidFill>
              </a:rPr>
              <a:pPr algn="ctr"/>
              <a:t>‹N°›</a:t>
            </a:fld>
            <a:endParaRPr lang="fr-FR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lang="fr-FR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lang="fr-F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lang="fr-F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149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868144" y="4149080"/>
            <a:ext cx="3275856" cy="18818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07504" y="3861048"/>
            <a:ext cx="5832648" cy="1828800"/>
          </a:xfrm>
        </p:spPr>
        <p:txBody>
          <a:bodyPr>
            <a:normAutofit fontScale="90000"/>
          </a:bodyPr>
          <a:lstStyle/>
          <a:p>
            <a:r>
              <a:rPr lang="fr-FR" dirty="0"/>
              <a:t>Bibliographie </a:t>
            </a:r>
            <a:r>
              <a:rPr lang="fr-FR" dirty="0" smtClean="0"/>
              <a:t>05/07/19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T. DE SCHLICHTING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i="1" smtClean="0"/>
              <a:t>LANCET </a:t>
            </a:r>
            <a:r>
              <a:rPr lang="fr-FR" i="1" smtClean="0"/>
              <a:t>2019</a:t>
            </a:r>
            <a:endParaRPr lang="fr-FR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4" b="9126"/>
          <a:stretch/>
        </p:blipFill>
        <p:spPr>
          <a:xfrm>
            <a:off x="6072538" y="4437112"/>
            <a:ext cx="2930788" cy="1224136"/>
          </a:xfrm>
          <a:prstGeom prst="rect">
            <a:avLst/>
          </a:prstGeom>
          <a:solidFill>
            <a:srgbClr val="E80B74"/>
          </a:solidFill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7" y="-83188"/>
            <a:ext cx="9151477" cy="40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Contexte de FLOT 4</a:t>
            </a:r>
            <a:br>
              <a:rPr lang="fr-FR" dirty="0" smtClean="0"/>
            </a:br>
            <a:r>
              <a:rPr lang="fr-FR" sz="2200" b="1" u="sng" dirty="0" err="1"/>
              <a:t>Arbeitsgemeinschaft</a:t>
            </a:r>
            <a:r>
              <a:rPr lang="fr-FR" sz="2200" b="1" u="sng" dirty="0"/>
              <a:t> </a:t>
            </a:r>
            <a:r>
              <a:rPr lang="fr-FR" sz="2200" b="1" u="sng" dirty="0" err="1"/>
              <a:t>Internistische</a:t>
            </a:r>
            <a:r>
              <a:rPr lang="fr-FR" sz="2200" b="1" u="sng" dirty="0"/>
              <a:t> </a:t>
            </a:r>
            <a:r>
              <a:rPr lang="fr-FR" sz="2200" b="1" u="sng" dirty="0" err="1"/>
              <a:t>Onkologie</a:t>
            </a:r>
            <a:r>
              <a:rPr lang="fr-FR" sz="2200" b="1" u="sng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FLOT 3 = Essai de phase 2 </a:t>
            </a:r>
          </a:p>
          <a:p>
            <a:pPr lvl="1"/>
            <a:r>
              <a:rPr lang="fr-FR" dirty="0" smtClean="0"/>
              <a:t>Montre que </a:t>
            </a:r>
            <a:r>
              <a:rPr lang="fr-FR" dirty="0"/>
              <a:t>FLOT </a:t>
            </a:r>
            <a:r>
              <a:rPr lang="fr-FR" dirty="0" smtClean="0"/>
              <a:t>&gt;&gt; ECF-ECX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b="1" dirty="0" smtClean="0"/>
              <a:t>régression </a:t>
            </a:r>
            <a:r>
              <a:rPr lang="fr-FR" b="1" dirty="0"/>
              <a:t>pathologique </a:t>
            </a:r>
            <a:r>
              <a:rPr lang="fr-FR" dirty="0"/>
              <a:t>complète </a:t>
            </a:r>
            <a:endParaRPr lang="fr-FR" dirty="0" smtClean="0"/>
          </a:p>
          <a:p>
            <a:pPr lvl="1"/>
            <a:r>
              <a:rPr lang="fr-FR" dirty="0" smtClean="0"/>
              <a:t>(</a:t>
            </a:r>
            <a:r>
              <a:rPr lang="fr-FR" dirty="0"/>
              <a:t>15% vs 6%; p = 0,02 </a:t>
            </a:r>
            <a:r>
              <a:rPr lang="fr-FR" dirty="0" smtClean="0"/>
              <a:t>)</a:t>
            </a:r>
          </a:p>
          <a:p>
            <a:pPr lvl="1"/>
            <a:endParaRPr lang="fr-FR" dirty="0" smtClean="0"/>
          </a:p>
          <a:p>
            <a:r>
              <a:rPr lang="fr-FR" b="1" u="sng" dirty="0" smtClean="0"/>
              <a:t>FLOT4</a:t>
            </a:r>
            <a:r>
              <a:rPr lang="fr-FR" dirty="0" smtClean="0"/>
              <a:t> = Essai de </a:t>
            </a:r>
            <a:r>
              <a:rPr lang="fr-FR" dirty="0"/>
              <a:t>phase 3 </a:t>
            </a:r>
            <a:r>
              <a:rPr lang="fr-FR" dirty="0" smtClean="0"/>
              <a:t>: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évaluer </a:t>
            </a:r>
            <a:r>
              <a:rPr lang="fr-FR" dirty="0"/>
              <a:t>la </a:t>
            </a:r>
            <a:r>
              <a:rPr lang="fr-FR" b="1" dirty="0"/>
              <a:t>survie </a:t>
            </a:r>
            <a:r>
              <a:rPr lang="fr-FR" b="1" dirty="0" smtClean="0"/>
              <a:t>globale </a:t>
            </a:r>
            <a:r>
              <a:rPr lang="fr-FR" dirty="0" smtClean="0"/>
              <a:t>ECF vs FLOT péri-opératoire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38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 - Cancer gastrique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fr-FR" dirty="0" smtClean="0"/>
              <a:t>Introduction: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Epidémiologie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Histologies 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Stratégies recommandées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Contexte</a:t>
            </a:r>
          </a:p>
          <a:p>
            <a:pPr>
              <a:buFont typeface="Wingdings" charset="2"/>
              <a:buChar char="§"/>
            </a:pPr>
            <a:r>
              <a:rPr lang="fr-FR" b="1" dirty="0" smtClean="0"/>
              <a:t>Méthodes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Résultats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Discussions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Futur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Conclusion</a:t>
            </a:r>
          </a:p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94" y="1543148"/>
            <a:ext cx="4200044" cy="1869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82" y="3470163"/>
            <a:ext cx="4320480" cy="3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méthode </a:t>
            </a:r>
            <a:r>
              <a:rPr lang="fr-FR" dirty="0" smtClean="0"/>
              <a:t>FLOT4-AIO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Essai randomisé, 1:1</a:t>
            </a:r>
          </a:p>
          <a:p>
            <a:pPr lvl="1"/>
            <a:r>
              <a:rPr lang="fr-FR" dirty="0" smtClean="0"/>
              <a:t>ECF/X péri-opératoire (3 </a:t>
            </a:r>
            <a:r>
              <a:rPr lang="fr-FR" dirty="0" err="1" smtClean="0"/>
              <a:t>each</a:t>
            </a:r>
            <a:r>
              <a:rPr lang="fr-FR" dirty="0" smtClean="0"/>
              <a:t> 3-week puis 3 cycles)</a:t>
            </a:r>
          </a:p>
          <a:p>
            <a:pPr lvl="1"/>
            <a:r>
              <a:rPr lang="fr-FR" dirty="0" smtClean="0"/>
              <a:t>FLOT péri-opératoire (4 </a:t>
            </a:r>
            <a:r>
              <a:rPr lang="fr-FR" dirty="0" err="1" smtClean="0"/>
              <a:t>each</a:t>
            </a:r>
            <a:r>
              <a:rPr lang="fr-FR" dirty="0" smtClean="0"/>
              <a:t> 2-week puis 4 cycles)</a:t>
            </a:r>
          </a:p>
          <a:p>
            <a:pPr lvl="1"/>
            <a:r>
              <a:rPr lang="fr-FR" dirty="0" smtClean="0"/>
              <a:t>Chirurgie </a:t>
            </a:r>
            <a:r>
              <a:rPr lang="fr-FR" dirty="0" smtClean="0"/>
              <a:t>4 </a:t>
            </a:r>
            <a:r>
              <a:rPr lang="fr-FR" dirty="0" smtClean="0"/>
              <a:t>semaines post cure</a:t>
            </a:r>
          </a:p>
          <a:p>
            <a:r>
              <a:rPr lang="fr-FR" dirty="0" smtClean="0"/>
              <a:t>Stratifié en fonction </a:t>
            </a:r>
          </a:p>
          <a:p>
            <a:pPr lvl="1"/>
            <a:r>
              <a:rPr lang="fr-FR" dirty="0" smtClean="0"/>
              <a:t>PS, âge, </a:t>
            </a:r>
            <a:r>
              <a:rPr lang="fr-FR" dirty="0" err="1" smtClean="0"/>
              <a:t>Siewert</a:t>
            </a:r>
            <a:r>
              <a:rPr lang="fr-FR" dirty="0" smtClean="0"/>
              <a:t> 1 ou 2-3, statut ganglionnaire</a:t>
            </a:r>
          </a:p>
          <a:p>
            <a:r>
              <a:rPr lang="fr-FR" dirty="0" smtClean="0"/>
              <a:t>multicentrique, </a:t>
            </a:r>
          </a:p>
          <a:p>
            <a:r>
              <a:rPr lang="fr-FR" dirty="0" smtClean="0"/>
              <a:t>contrôlé, </a:t>
            </a:r>
          </a:p>
          <a:p>
            <a:r>
              <a:rPr lang="fr-FR" dirty="0"/>
              <a:t>s</a:t>
            </a:r>
            <a:r>
              <a:rPr lang="fr-FR" dirty="0" smtClean="0"/>
              <a:t>ans aveugle</a:t>
            </a:r>
          </a:p>
          <a:p>
            <a:r>
              <a:rPr lang="fr-FR" dirty="0" smtClean="0"/>
              <a:t>supériorité</a:t>
            </a:r>
          </a:p>
          <a:p>
            <a:r>
              <a:rPr lang="fr-FR" dirty="0" smtClean="0"/>
              <a:t>Intention de traiter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528392" cy="26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FLOT4-AIO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Adénocarcinome (histologie) gastrique ou JOG</a:t>
            </a:r>
          </a:p>
          <a:p>
            <a:r>
              <a:rPr lang="fr-FR" dirty="0" smtClean="0"/>
              <a:t>= ou &gt; T2 (musculeuse) et N0-N+</a:t>
            </a:r>
          </a:p>
          <a:p>
            <a:r>
              <a:rPr lang="fr-FR" dirty="0" smtClean="0"/>
              <a:t>Pas métastases à distance</a:t>
            </a:r>
          </a:p>
          <a:p>
            <a:r>
              <a:rPr lang="fr-FR" dirty="0" err="1" smtClean="0"/>
              <a:t>Résécable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Stagging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 smtClean="0"/>
              <a:t>FOGD, Echo-</a:t>
            </a:r>
            <a:r>
              <a:rPr lang="fr-FR" dirty="0" err="1" smtClean="0"/>
              <a:t>endo</a:t>
            </a:r>
            <a:endParaRPr lang="fr-FR" dirty="0" smtClean="0"/>
          </a:p>
          <a:p>
            <a:pPr lvl="1"/>
            <a:r>
              <a:rPr lang="fr-FR" dirty="0" smtClean="0"/>
              <a:t>IRM – scanner</a:t>
            </a:r>
          </a:p>
          <a:p>
            <a:pPr lvl="1"/>
            <a:r>
              <a:rPr lang="fr-FR" dirty="0" smtClean="0"/>
              <a:t>+/- </a:t>
            </a:r>
            <a:r>
              <a:rPr lang="fr-FR" dirty="0" err="1" smtClean="0"/>
              <a:t>coelioscopie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232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FLOT4-AIO</a:t>
            </a:r>
            <a:br>
              <a:rPr lang="fr-FR" dirty="0"/>
            </a:br>
            <a:r>
              <a:rPr lang="fr-FR" dirty="0"/>
              <a:t>Critère de jugement principal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fr-FR" dirty="0" smtClean="0"/>
          </a:p>
          <a:p>
            <a:pPr lvl="1"/>
            <a:r>
              <a:rPr lang="fr-FR" dirty="0" smtClean="0"/>
              <a:t>Initialement: survie sans récidive</a:t>
            </a:r>
          </a:p>
          <a:p>
            <a:pPr lvl="1"/>
            <a:r>
              <a:rPr lang="fr-FR" dirty="0" smtClean="0"/>
              <a:t>Modifié (par le Comité GCA) en </a:t>
            </a:r>
            <a:r>
              <a:rPr lang="fr-FR" b="1" u="sng" dirty="0" smtClean="0"/>
              <a:t>survie globale</a:t>
            </a:r>
          </a:p>
          <a:p>
            <a:pPr lvl="1"/>
            <a:r>
              <a:rPr lang="fr-FR" dirty="0" smtClean="0"/>
              <a:t>Secondaires:</a:t>
            </a:r>
          </a:p>
          <a:p>
            <a:pPr lvl="2"/>
            <a:r>
              <a:rPr lang="fr-FR" dirty="0"/>
              <a:t> </a:t>
            </a:r>
            <a:r>
              <a:rPr lang="fr-FR" dirty="0" smtClean="0"/>
              <a:t>R0</a:t>
            </a:r>
          </a:p>
          <a:p>
            <a:pPr lvl="2"/>
            <a:r>
              <a:rPr lang="fr-FR" dirty="0" smtClean="0"/>
              <a:t>Survie sans récidive</a:t>
            </a:r>
          </a:p>
          <a:p>
            <a:pPr lvl="2"/>
            <a:r>
              <a:rPr lang="fr-FR" dirty="0" err="1" smtClean="0"/>
              <a:t>Morbi</a:t>
            </a:r>
            <a:r>
              <a:rPr lang="fr-FR" dirty="0" smtClean="0"/>
              <a:t>-mortalité</a:t>
            </a:r>
          </a:p>
          <a:p>
            <a:pPr lvl="2"/>
            <a:r>
              <a:rPr lang="fr-FR" dirty="0" smtClean="0"/>
              <a:t>(Réponse histologique)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8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FLOT4-AIO</a:t>
            </a:r>
            <a:br>
              <a:rPr lang="fr-FR" dirty="0"/>
            </a:br>
            <a:r>
              <a:rPr lang="fr-FR" dirty="0" smtClean="0"/>
              <a:t>Analyse statistique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>
            <a:normAutofit/>
          </a:bodyPr>
          <a:lstStyle/>
          <a:p>
            <a:r>
              <a:rPr lang="fr-FR" dirty="0" smtClean="0"/>
              <a:t>Hypothèse survie globale:</a:t>
            </a:r>
          </a:p>
          <a:p>
            <a:pPr lvl="1"/>
            <a:r>
              <a:rPr lang="fr-FR" dirty="0" smtClean="0"/>
              <a:t>ECF/X: </a:t>
            </a:r>
            <a:r>
              <a:rPr lang="fr-FR" b="1" dirty="0" smtClean="0"/>
              <a:t>25 mois </a:t>
            </a:r>
            <a:r>
              <a:rPr lang="fr-FR" dirty="0" smtClean="0"/>
              <a:t>(MAGICAL Trial, Cunningham)</a:t>
            </a:r>
            <a:endParaRPr lang="fr-FR" dirty="0"/>
          </a:p>
          <a:p>
            <a:pPr lvl="1"/>
            <a:r>
              <a:rPr lang="fr-FR" dirty="0" smtClean="0"/>
              <a:t>Taille échantillon: </a:t>
            </a:r>
            <a:r>
              <a:rPr lang="fr-FR" b="1" dirty="0"/>
              <a:t>658 patients </a:t>
            </a:r>
            <a:endParaRPr lang="fr-FR" b="1" dirty="0" smtClean="0"/>
          </a:p>
          <a:p>
            <a:pPr lvl="1"/>
            <a:r>
              <a:rPr lang="fr-FR" dirty="0" smtClean="0"/>
              <a:t>Si</a:t>
            </a:r>
            <a:r>
              <a:rPr lang="fr-FR" b="1" dirty="0" smtClean="0"/>
              <a:t> </a:t>
            </a:r>
            <a:r>
              <a:rPr lang="fr-FR" dirty="0" smtClean="0"/>
              <a:t>amélioration globale </a:t>
            </a:r>
            <a:r>
              <a:rPr lang="fr-FR" b="1" dirty="0" smtClean="0"/>
              <a:t>(OR</a:t>
            </a:r>
            <a:r>
              <a:rPr lang="fr-FR" b="1" dirty="0"/>
              <a:t>) de 0, 76</a:t>
            </a:r>
          </a:p>
          <a:p>
            <a:pPr lvl="1"/>
            <a:r>
              <a:rPr lang="fr-FR" dirty="0" smtClean="0"/>
              <a:t>Avec perdus de vue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ym typeface="Wingdings" panose="05000000000000000000" pitchFamily="2" charset="2"/>
              </a:rPr>
              <a:t>714 patients </a:t>
            </a:r>
            <a:r>
              <a:rPr lang="fr-FR" dirty="0" smtClean="0">
                <a:sym typeface="Wingdings" panose="05000000000000000000" pitchFamily="2" charset="2"/>
              </a:rPr>
              <a:t>(24% PDV)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7944" y="3501008"/>
            <a:ext cx="345638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0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 - Cancer gastrique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fr-FR" dirty="0" smtClean="0"/>
              <a:t>Introduction: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Epidémiologie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Histologies 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Stratégies recommandées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Contexte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Méthodes</a:t>
            </a:r>
          </a:p>
          <a:p>
            <a:pPr>
              <a:buFont typeface="Wingdings" charset="2"/>
              <a:buChar char="§"/>
            </a:pPr>
            <a:r>
              <a:rPr lang="fr-FR" b="1" dirty="0" smtClean="0"/>
              <a:t>Résultats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Discussions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Futur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Conclusion</a:t>
            </a:r>
          </a:p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94" y="1543148"/>
            <a:ext cx="4200044" cy="1869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82" y="3470163"/>
            <a:ext cx="4320480" cy="3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FLOT4 - AIO</a:t>
            </a:r>
            <a:br>
              <a:rPr lang="fr-FR" dirty="0" smtClean="0"/>
            </a:br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372614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Entre août 2010 et février 2015</a:t>
            </a:r>
          </a:p>
          <a:p>
            <a:r>
              <a:rPr lang="fr-FR" sz="2400" dirty="0" smtClean="0"/>
              <a:t>716 patients inclus</a:t>
            </a:r>
          </a:p>
          <a:p>
            <a:r>
              <a:rPr lang="fr-FR" sz="2400" dirty="0" smtClean="0"/>
              <a:t>38 centres allemands</a:t>
            </a:r>
          </a:p>
          <a:p>
            <a:r>
              <a:rPr lang="fr-FR" sz="2400" dirty="0" smtClean="0"/>
              <a:t>Fin du suivi mars 2017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38884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FLOT4 - AIO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Caractéristiques des patients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3"/>
          <a:stretch/>
        </p:blipFill>
        <p:spPr>
          <a:xfrm>
            <a:off x="113272" y="1556792"/>
            <a:ext cx="4250794" cy="2088232"/>
          </a:xfr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7" b="31218"/>
          <a:stretch/>
        </p:blipFill>
        <p:spPr>
          <a:xfrm>
            <a:off x="113272" y="3717032"/>
            <a:ext cx="4285325" cy="2952113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3" t="80792" r="1503" b="811"/>
          <a:stretch/>
        </p:blipFill>
        <p:spPr>
          <a:xfrm>
            <a:off x="4460778" y="4127719"/>
            <a:ext cx="4215677" cy="156033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91496" y="1934357"/>
            <a:ext cx="642304" cy="252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13272" y="2877804"/>
            <a:ext cx="642304" cy="265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0" y="3685830"/>
            <a:ext cx="1362384" cy="4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00665" y="5229200"/>
            <a:ext cx="4297932" cy="31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979712" y="6381328"/>
            <a:ext cx="2160240" cy="287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411204" y="4490448"/>
            <a:ext cx="4565891" cy="234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 b="60251"/>
          <a:stretch/>
        </p:blipFill>
        <p:spPr>
          <a:xfrm>
            <a:off x="4460779" y="1768967"/>
            <a:ext cx="4275139" cy="2171714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315402" y="2199678"/>
            <a:ext cx="4565891" cy="234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4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FLOT4 - AIO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Flow-chart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7"/>
          <a:stretch/>
        </p:blipFill>
        <p:spPr>
          <a:xfrm>
            <a:off x="1259632" y="1556792"/>
            <a:ext cx="6521104" cy="3744416"/>
          </a:xfr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3"/>
          <a:stretch/>
        </p:blipFill>
        <p:spPr>
          <a:xfrm>
            <a:off x="2771800" y="5445224"/>
            <a:ext cx="2304256" cy="143632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627784" y="1700808"/>
            <a:ext cx="1008112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403648" y="2492896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70341" y="2492896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8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 - Cancer gastrique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fr-FR" b="1" dirty="0" smtClean="0"/>
              <a:t>Introduction: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Epidémiologie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Histologies 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Stratégies recommandées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Contexte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Méthodes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Résultats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Discussions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Futur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Conclusion</a:t>
            </a:r>
          </a:p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94" y="1543148"/>
            <a:ext cx="4200044" cy="1869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82" y="3470163"/>
            <a:ext cx="4320480" cy="3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FLOT4 - AIO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Flow-chart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7"/>
          <a:stretch/>
        </p:blipFill>
        <p:spPr>
          <a:xfrm>
            <a:off x="3112662" y="1610710"/>
            <a:ext cx="1912592" cy="1098210"/>
          </a:xfr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3"/>
          <a:stretch/>
        </p:blipFill>
        <p:spPr>
          <a:xfrm>
            <a:off x="1475656" y="2276872"/>
            <a:ext cx="6000912" cy="402861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553602" y="4287059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94682" y="4300647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525683" y="5296271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54307" y="5296271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625610" y="5873435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019295" y="5859847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5536" y="529627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52%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466744" y="529627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60%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5536" y="43786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95%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459413" y="43786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97%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72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FLOT4 - AIO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Critère de jugement principal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</a:t>
            </a:r>
            <a:r>
              <a:rPr lang="fr-FR" b="1" dirty="0" smtClean="0"/>
              <a:t>urvie globale</a:t>
            </a:r>
          </a:p>
          <a:p>
            <a:pPr lvl="1"/>
            <a:r>
              <a:rPr lang="fr-FR" dirty="0" smtClean="0"/>
              <a:t>35 </a:t>
            </a:r>
            <a:r>
              <a:rPr lang="fr-FR" dirty="0"/>
              <a:t>mois (IC 95% 27,35 à 46,26) dans l'ECF / </a:t>
            </a:r>
            <a:r>
              <a:rPr lang="fr-FR" dirty="0" smtClean="0"/>
              <a:t>ECX</a:t>
            </a:r>
          </a:p>
          <a:p>
            <a:pPr lvl="1"/>
            <a:r>
              <a:rPr lang="fr-FR" dirty="0" smtClean="0"/>
              <a:t>50 </a:t>
            </a:r>
            <a:r>
              <a:rPr lang="fr-FR" dirty="0"/>
              <a:t>mois (38 · 33 à non atteint) dans le FLOT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b="1" dirty="0" smtClean="0"/>
              <a:t>OR 0,77 </a:t>
            </a:r>
            <a:r>
              <a:rPr lang="fr-FR" dirty="0" smtClean="0"/>
              <a:t>(0,33 </a:t>
            </a:r>
            <a:r>
              <a:rPr lang="fr-FR" dirty="0"/>
              <a:t>à </a:t>
            </a:r>
            <a:r>
              <a:rPr lang="fr-FR" dirty="0" smtClean="0"/>
              <a:t>0,94) </a:t>
            </a:r>
            <a:r>
              <a:rPr lang="fr-FR" dirty="0"/>
              <a:t>p = </a:t>
            </a:r>
            <a:r>
              <a:rPr lang="fr-FR" dirty="0" smtClean="0"/>
              <a:t>0,012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73016"/>
            <a:ext cx="5112568" cy="3195355"/>
          </a:xfrm>
          <a:prstGeom prst="rect">
            <a:avLst/>
          </a:prstGeom>
        </p:spPr>
      </p:pic>
      <p:sp>
        <p:nvSpPr>
          <p:cNvPr id="5" name="Bulle ronde 4"/>
          <p:cNvSpPr/>
          <p:nvPr/>
        </p:nvSpPr>
        <p:spPr>
          <a:xfrm>
            <a:off x="6804248" y="3789040"/>
            <a:ext cx="2160240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047484" y="4324454"/>
            <a:ext cx="181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Gain 15 mois !!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FLOT4 - AIO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Critère de jugement principal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S</a:t>
            </a:r>
            <a:r>
              <a:rPr lang="fr-FR" b="1" dirty="0" smtClean="0"/>
              <a:t>urvie globale </a:t>
            </a:r>
            <a:r>
              <a:rPr lang="fr-FR" dirty="0" smtClean="0"/>
              <a:t>à </a:t>
            </a:r>
            <a:r>
              <a:rPr lang="fr-FR" dirty="0"/>
              <a:t>2, 3 et 5 ans était </a:t>
            </a:r>
            <a:endParaRPr lang="fr-FR" dirty="0" smtClean="0"/>
          </a:p>
          <a:p>
            <a:r>
              <a:rPr lang="fr-FR" dirty="0" smtClean="0"/>
              <a:t>59% contre </a:t>
            </a:r>
            <a:r>
              <a:rPr lang="fr-FR" dirty="0"/>
              <a:t>68</a:t>
            </a:r>
            <a:r>
              <a:rPr lang="fr-FR" dirty="0" smtClean="0"/>
              <a:t>%</a:t>
            </a:r>
            <a:endParaRPr lang="fr-FR" dirty="0"/>
          </a:p>
          <a:p>
            <a:r>
              <a:rPr lang="fr-FR" dirty="0" smtClean="0"/>
              <a:t>48</a:t>
            </a:r>
            <a:r>
              <a:rPr lang="fr-FR" dirty="0"/>
              <a:t>% </a:t>
            </a:r>
            <a:r>
              <a:rPr lang="fr-FR" dirty="0" smtClean="0"/>
              <a:t>contre </a:t>
            </a:r>
            <a:r>
              <a:rPr lang="fr-FR" dirty="0"/>
              <a:t>57% </a:t>
            </a:r>
            <a:endParaRPr lang="fr-FR" dirty="0" smtClean="0"/>
          </a:p>
          <a:p>
            <a:r>
              <a:rPr lang="fr-FR" dirty="0" smtClean="0"/>
              <a:t>36</a:t>
            </a:r>
            <a:r>
              <a:rPr lang="fr-FR" dirty="0"/>
              <a:t>% </a:t>
            </a:r>
            <a:r>
              <a:rPr lang="fr-FR" dirty="0" smtClean="0"/>
              <a:t>contre 45%</a:t>
            </a:r>
          </a:p>
          <a:p>
            <a:r>
              <a:rPr lang="fr-FR" dirty="0" smtClean="0"/>
              <a:t>ECF contre FLOT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4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FLOT4 - AIO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Survie sans récidive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Médiane 18 mois ECF vs 30 mois FLOT </a:t>
            </a:r>
          </a:p>
          <a:p>
            <a:r>
              <a:rPr lang="fr-FR" dirty="0" smtClean="0"/>
              <a:t>(OR 0,75; IC 0,62-0,91; p= 0,0039)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69540"/>
            <a:ext cx="5457293" cy="37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FLOT4 - AIO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Flow-chart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7"/>
          <a:stretch/>
        </p:blipFill>
        <p:spPr>
          <a:xfrm>
            <a:off x="3112662" y="1610710"/>
            <a:ext cx="1912592" cy="1098210"/>
          </a:xfr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3"/>
          <a:stretch/>
        </p:blipFill>
        <p:spPr>
          <a:xfrm>
            <a:off x="1475656" y="2276872"/>
            <a:ext cx="6000912" cy="402861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553602" y="4287059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94682" y="4300647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525683" y="5296271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54307" y="5296271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625610" y="5873435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019295" y="5859847"/>
            <a:ext cx="576064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5536" y="529627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52%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466744" y="529627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60%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5536" y="43786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95%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459413" y="437868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97%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459413" y="473123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94%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95536" y="473424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87%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1043608" y="4797152"/>
            <a:ext cx="770107" cy="11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580112" y="4797152"/>
            <a:ext cx="1728192" cy="11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100392" y="472605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0,001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79512" y="4719107"/>
            <a:ext cx="8856984" cy="384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8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FLOT4 - AIO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Différences </a:t>
            </a:r>
            <a:r>
              <a:rPr lang="fr-FR" dirty="0" smtClean="0"/>
              <a:t>stades oncologiques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9574"/>
            <a:ext cx="4946723" cy="3288285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lang="fr-FR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Plus de pT1 FLOT</a:t>
            </a:r>
            <a:endParaRPr lang="da-DK" dirty="0"/>
          </a:p>
          <a:p>
            <a:pPr lvl="1"/>
            <a:r>
              <a:rPr lang="da-DK" dirty="0" smtClean="0"/>
              <a:t>p = 0,0008</a:t>
            </a:r>
          </a:p>
          <a:p>
            <a:r>
              <a:rPr lang="da-DK" dirty="0" smtClean="0"/>
              <a:t>Plus de N-0 FLOT</a:t>
            </a:r>
          </a:p>
          <a:p>
            <a:pPr lvl="1"/>
            <a:r>
              <a:rPr lang="da-DK" dirty="0" smtClean="0"/>
              <a:t>p = 0,025</a:t>
            </a:r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r>
              <a:rPr lang="da-DK" dirty="0" smtClean="0"/>
              <a:t>Résection R0: </a:t>
            </a:r>
            <a:r>
              <a:rPr lang="fr-FR" dirty="0"/>
              <a:t>85% FLOT vs 78% ECF p= 0,0162</a:t>
            </a:r>
          </a:p>
          <a:p>
            <a:endParaRPr lang="da-DK" dirty="0"/>
          </a:p>
        </p:txBody>
      </p:sp>
      <p:sp>
        <p:nvSpPr>
          <p:cNvPr id="6" name="ZoneTexte 5"/>
          <p:cNvSpPr txBox="1"/>
          <p:nvPr/>
        </p:nvSpPr>
        <p:spPr>
          <a:xfrm>
            <a:off x="6084168" y="141553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ECF     -    FLOT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0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Bénéfice FLOT selon histologie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" y="2132856"/>
            <a:ext cx="9054388" cy="4032448"/>
          </a:xfrm>
        </p:spPr>
      </p:pic>
    </p:spTree>
    <p:extLst>
      <p:ext uri="{BB962C8B-B14F-4D97-AF65-F5344CB8AC3E}">
        <p14:creationId xmlns:p14="http://schemas.microsoft.com/office/powerpoint/2010/main" val="327017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Régression tumorale selon histologie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5"/>
          <a:stretch/>
        </p:blipFill>
        <p:spPr>
          <a:xfrm>
            <a:off x="107503" y="1700808"/>
            <a:ext cx="4171819" cy="3096344"/>
          </a:xfrm>
        </p:spPr>
      </p:pic>
      <p:pic>
        <p:nvPicPr>
          <p:cNvPr id="6" name="Espace réservé du contenu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8" b="-905"/>
          <a:stretch/>
        </p:blipFill>
        <p:spPr>
          <a:xfrm>
            <a:off x="4355976" y="1700808"/>
            <a:ext cx="4320702" cy="36723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" y="4830121"/>
            <a:ext cx="3934374" cy="108600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99592" y="458112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</a:t>
            </a:r>
            <a:r>
              <a:rPr lang="fr-FR" sz="1200" dirty="0" smtClean="0"/>
              <a:t> = 0,07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07111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FLOT4 - AIO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Morbi</a:t>
            </a:r>
            <a:r>
              <a:rPr lang="fr-FR" dirty="0" smtClean="0"/>
              <a:t>-mortalité Chimiothérapie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2051"/>
            <a:ext cx="4824536" cy="5465949"/>
          </a:xfrm>
        </p:spPr>
      </p:pic>
      <p:sp>
        <p:nvSpPr>
          <p:cNvPr id="5" name="Rectangle 4"/>
          <p:cNvSpPr/>
          <p:nvPr/>
        </p:nvSpPr>
        <p:spPr>
          <a:xfrm>
            <a:off x="107504" y="2269201"/>
            <a:ext cx="518457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7504" y="3349321"/>
            <a:ext cx="5184576" cy="373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7504" y="4429440"/>
            <a:ext cx="5184576" cy="138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7504" y="5136465"/>
            <a:ext cx="5184576" cy="373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652120" y="1916832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En faveur ECF-X: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Diarrhées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Neutropénie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Neuropathie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En faveur FLOT: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Nausées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Vomissements (</a:t>
            </a:r>
            <a:r>
              <a:rPr lang="fr-FR" dirty="0" err="1" smtClean="0"/>
              <a:t>oxaliplatine</a:t>
            </a:r>
            <a:r>
              <a:rPr lang="fr-FR" dirty="0"/>
              <a:t> </a:t>
            </a:r>
            <a:r>
              <a:rPr lang="fr-FR" dirty="0" smtClean="0"/>
              <a:t>++)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Anémie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Thrombo-embolique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Même nombre de mort 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FLOT4 - AIO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Morbidité Chirurgicale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Pas de différences significatives 50% vs 51%</a:t>
            </a:r>
          </a:p>
          <a:p>
            <a:r>
              <a:rPr lang="fr-FR" dirty="0" smtClean="0"/>
              <a:t>DMS semblables 16 vs 15 jours</a:t>
            </a:r>
          </a:p>
          <a:p>
            <a:r>
              <a:rPr lang="fr-FR" dirty="0" smtClean="0"/>
              <a:t>Ré-opérations semblables 11% et 10%</a:t>
            </a:r>
          </a:p>
          <a:p>
            <a:endParaRPr lang="fr-FR" dirty="0" smtClean="0"/>
          </a:p>
          <a:p>
            <a:r>
              <a:rPr lang="fr-FR" dirty="0" smtClean="0"/>
              <a:t>Décès semblables 30 jours 3% vs 2%</a:t>
            </a:r>
          </a:p>
          <a:p>
            <a:r>
              <a:rPr lang="fr-FR" dirty="0" smtClean="0"/>
              <a:t>Décès semblables 90 jours  8% vs 5%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- Epidémiologie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cause de décès mondial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6000 cas/ans en France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Facteurs de risque: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H. </a:t>
            </a:r>
            <a:r>
              <a:rPr lang="fr-FR" dirty="0" err="1" smtClean="0"/>
              <a:t>Pylori</a:t>
            </a:r>
            <a:endParaRPr lang="fr-FR" dirty="0" smtClean="0"/>
          </a:p>
          <a:p>
            <a:pPr lvl="1">
              <a:buFont typeface="Wingdings" charset="2"/>
              <a:buChar char="§"/>
            </a:pPr>
            <a:r>
              <a:rPr lang="fr-FR" dirty="0" smtClean="0"/>
              <a:t>Biermer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Alcool-tabac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EBV</a:t>
            </a:r>
          </a:p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5794920" cy="34407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91880" y="6237312"/>
            <a:ext cx="253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Survie à 5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 - Cancer gastrique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fr-FR" dirty="0" smtClean="0"/>
              <a:t>Introduction: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Epidémiologie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Histologies 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Stratégies recommandées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Contexte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Méthodes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Résultats</a:t>
            </a:r>
          </a:p>
          <a:p>
            <a:pPr>
              <a:buFont typeface="Wingdings" charset="2"/>
              <a:buChar char="§"/>
            </a:pPr>
            <a:r>
              <a:rPr lang="fr-FR" b="1" dirty="0" smtClean="0"/>
              <a:t>Discussions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Futur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Conclusion</a:t>
            </a:r>
          </a:p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94" y="1543148"/>
            <a:ext cx="4200044" cy="1869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82" y="3470163"/>
            <a:ext cx="4320480" cy="3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Même survie dans les autres études pour ECF (MAGIC), même mieux (25 mois versus 35 mois).</a:t>
            </a:r>
          </a:p>
          <a:p>
            <a:r>
              <a:rPr lang="fr-FR" dirty="0" smtClean="0"/>
              <a:t>Pas de différences sur les complications post-opératoires entres les 2 groupes.</a:t>
            </a:r>
          </a:p>
          <a:p>
            <a:r>
              <a:rPr lang="fr-FR" dirty="0" smtClean="0"/>
              <a:t>La chimiothérapie n’augmente pas les complication chirurgicales </a:t>
            </a:r>
            <a:r>
              <a:rPr lang="fr-FR" i="1" dirty="0" smtClean="0"/>
              <a:t>(Cunningham 2006).</a:t>
            </a:r>
          </a:p>
        </p:txBody>
      </p:sp>
    </p:spTree>
    <p:extLst>
      <p:ext uri="{BB962C8B-B14F-4D97-AF65-F5344CB8AC3E}">
        <p14:creationId xmlns:p14="http://schemas.microsoft.com/office/powerpoint/2010/main" val="14791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Toxicité des chimiothérapies différentes mais pas en terme de morbidité (Cunningham, Al-</a:t>
            </a:r>
            <a:r>
              <a:rPr lang="fr-FR" dirty="0" err="1" smtClean="0"/>
              <a:t>Batran</a:t>
            </a:r>
            <a:r>
              <a:rPr lang="fr-FR" dirty="0" smtClean="0"/>
              <a:t>) par rapport aux autres études.</a:t>
            </a:r>
          </a:p>
          <a:p>
            <a:r>
              <a:rPr lang="fr-FR" dirty="0" smtClean="0"/>
              <a:t>!! 10% de neutropénie en plus FLOT (40 vs 50%)</a:t>
            </a:r>
          </a:p>
          <a:p>
            <a:r>
              <a:rPr lang="fr-FR" dirty="0" smtClean="0"/>
              <a:t>Même mortalité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161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Validité interne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3311280" cy="449580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Etude randomisé</a:t>
            </a:r>
          </a:p>
          <a:p>
            <a:r>
              <a:rPr lang="fr-FR" sz="1800" dirty="0" err="1" smtClean="0"/>
              <a:t>Controlée</a:t>
            </a:r>
            <a:endParaRPr lang="fr-FR" sz="1800" dirty="0" smtClean="0"/>
          </a:p>
          <a:p>
            <a:r>
              <a:rPr lang="fr-FR" sz="1800" dirty="0" smtClean="0"/>
              <a:t>Multicentrique</a:t>
            </a:r>
          </a:p>
          <a:p>
            <a:r>
              <a:rPr lang="fr-FR" sz="1800" dirty="0" smtClean="0"/>
              <a:t>Stratifiée</a:t>
            </a:r>
          </a:p>
          <a:p>
            <a:r>
              <a:rPr lang="fr-FR" sz="1800" dirty="0" smtClean="0"/>
              <a:t>Supériorité</a:t>
            </a:r>
          </a:p>
          <a:p>
            <a:r>
              <a:rPr lang="fr-FR" sz="1800" dirty="0" smtClean="0"/>
              <a:t>Effectif comparables</a:t>
            </a:r>
          </a:p>
          <a:p>
            <a:r>
              <a:rPr lang="fr-FR" sz="1800" dirty="0" smtClean="0"/>
              <a:t>Puissance</a:t>
            </a:r>
          </a:p>
          <a:p>
            <a:r>
              <a:rPr lang="fr-FR" sz="1800" dirty="0" smtClean="0"/>
              <a:t>CDJ pertinent</a:t>
            </a:r>
          </a:p>
          <a:p>
            <a:r>
              <a:rPr lang="fr-FR" sz="1800" dirty="0" smtClean="0"/>
              <a:t>Peu Biais attrition - ITT</a:t>
            </a:r>
          </a:p>
          <a:p>
            <a:endParaRPr lang="fr-FR" sz="1800" dirty="0" smtClean="0"/>
          </a:p>
          <a:p>
            <a:endParaRPr lang="fr-FR" sz="18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076056" y="2060848"/>
            <a:ext cx="331128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lang="fr-FR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Pas aveugles</a:t>
            </a:r>
            <a:endParaRPr lang="fr-FR" sz="1800" dirty="0"/>
          </a:p>
          <a:p>
            <a:r>
              <a:rPr lang="fr-FR" sz="1800" dirty="0" smtClean="0"/>
              <a:t>N0 et T1 significativement plus élevé groupe FLOT</a:t>
            </a:r>
          </a:p>
          <a:p>
            <a:r>
              <a:rPr lang="fr-FR" sz="1800" dirty="0" smtClean="0"/>
              <a:t>Définition survie sans maladie écartée</a:t>
            </a:r>
            <a:endParaRPr lang="fr-FR" sz="1800" dirty="0"/>
          </a:p>
        </p:txBody>
      </p:sp>
      <p:sp>
        <p:nvSpPr>
          <p:cNvPr id="5" name="Plus 4"/>
          <p:cNvSpPr/>
          <p:nvPr/>
        </p:nvSpPr>
        <p:spPr>
          <a:xfrm>
            <a:off x="1691680" y="1484784"/>
            <a:ext cx="792088" cy="576064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Moins 5"/>
          <p:cNvSpPr/>
          <p:nvPr/>
        </p:nvSpPr>
        <p:spPr>
          <a:xfrm>
            <a:off x="5580112" y="1556792"/>
            <a:ext cx="936104" cy="50405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0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Validité externe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67308" y="2060848"/>
            <a:ext cx="3239272" cy="449580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Intention de traiter</a:t>
            </a:r>
          </a:p>
          <a:p>
            <a:r>
              <a:rPr lang="fr-FR" sz="1800" dirty="0" smtClean="0"/>
              <a:t>Résultats significatifs</a:t>
            </a:r>
          </a:p>
          <a:p>
            <a:r>
              <a:rPr lang="fr-FR" sz="1800" dirty="0" smtClean="0"/>
              <a:t>Cohérence schéma avec autres études</a:t>
            </a:r>
          </a:p>
          <a:p>
            <a:r>
              <a:rPr lang="fr-FR" sz="1800" dirty="0" err="1" smtClean="0"/>
              <a:t>Docetaxel</a:t>
            </a:r>
            <a:r>
              <a:rPr lang="fr-FR" sz="1800" dirty="0" smtClean="0"/>
              <a:t> utilisé en palliatif</a:t>
            </a:r>
          </a:p>
          <a:p>
            <a:r>
              <a:rPr lang="fr-FR" sz="1800" dirty="0"/>
              <a:t>Bénéfice IMPORTANT</a:t>
            </a:r>
          </a:p>
          <a:p>
            <a:r>
              <a:rPr lang="fr-FR" sz="1800" dirty="0" smtClean="0"/>
              <a:t>Lancet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44008" y="2060848"/>
            <a:ext cx="3239272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lang="fr-FR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lang="fr-FR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lang="fr-FR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fr-FR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Cohérence avec une seule étude (FLOT3) pour le schéma de chimiothérapie</a:t>
            </a:r>
          </a:p>
          <a:p>
            <a:r>
              <a:rPr lang="fr-FR" sz="1800" dirty="0" smtClean="0"/>
              <a:t>Intérêt de la chirurgie</a:t>
            </a:r>
          </a:p>
        </p:txBody>
      </p:sp>
      <p:sp>
        <p:nvSpPr>
          <p:cNvPr id="5" name="Plus 4"/>
          <p:cNvSpPr/>
          <p:nvPr/>
        </p:nvSpPr>
        <p:spPr>
          <a:xfrm>
            <a:off x="1691680" y="1484784"/>
            <a:ext cx="792088" cy="576064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Moins 5"/>
          <p:cNvSpPr/>
          <p:nvPr/>
        </p:nvSpPr>
        <p:spPr>
          <a:xfrm>
            <a:off x="5580112" y="1556792"/>
            <a:ext cx="936104" cy="50405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80" y="3996360"/>
            <a:ext cx="5151614" cy="27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 - Cancer gastrique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fr-FR" dirty="0" smtClean="0"/>
              <a:t>Introduction: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Epidémiologie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Histologies 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Stratégies recommandées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Contexte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Méthodes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Résultats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Discussions</a:t>
            </a:r>
          </a:p>
          <a:p>
            <a:pPr>
              <a:buFont typeface="Wingdings" charset="2"/>
              <a:buChar char="§"/>
            </a:pPr>
            <a:r>
              <a:rPr lang="fr-FR" b="1" dirty="0" smtClean="0"/>
              <a:t>Futur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Conclusion</a:t>
            </a:r>
          </a:p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94" y="1543148"/>
            <a:ext cx="4200044" cy="1869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82" y="3470163"/>
            <a:ext cx="4320480" cy="3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Radiothérapie?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93403"/>
            <a:ext cx="6912768" cy="416459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44" y="1562133"/>
            <a:ext cx="3672407" cy="11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33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Futur? Anti-VEGF/R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020640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Utilisées en 2</a:t>
            </a:r>
            <a:r>
              <a:rPr lang="fr-FR" baseline="30000" dirty="0" smtClean="0"/>
              <a:t>nd</a:t>
            </a:r>
            <a:r>
              <a:rPr lang="fr-FR" dirty="0" smtClean="0"/>
              <a:t> et 3</a:t>
            </a:r>
            <a:r>
              <a:rPr lang="fr-FR" baseline="30000" dirty="0" smtClean="0"/>
              <a:t>ème</a:t>
            </a:r>
            <a:r>
              <a:rPr lang="fr-FR" dirty="0" smtClean="0"/>
              <a:t> ligne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856124" cy="5040560"/>
          </a:xfrm>
        </p:spPr>
      </p:pic>
    </p:spTree>
    <p:extLst>
      <p:ext uri="{BB962C8B-B14F-4D97-AF65-F5344CB8AC3E}">
        <p14:creationId xmlns:p14="http://schemas.microsoft.com/office/powerpoint/2010/main" val="3497037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Essai ST03 – anti-VEGF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8" y="1484784"/>
            <a:ext cx="7293994" cy="5373216"/>
          </a:xfrm>
        </p:spPr>
      </p:pic>
    </p:spTree>
    <p:extLst>
      <p:ext uri="{BB962C8B-B14F-4D97-AF65-F5344CB8AC3E}">
        <p14:creationId xmlns:p14="http://schemas.microsoft.com/office/powerpoint/2010/main" val="397886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68152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r>
              <a:rPr lang="fr-FR" dirty="0"/>
              <a:t> </a:t>
            </a:r>
            <a:r>
              <a:rPr lang="fr-FR" dirty="0" smtClean="0"/>
              <a:t>- Histologie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Classification OMS 2010:</a:t>
            </a:r>
          </a:p>
          <a:p>
            <a:r>
              <a:rPr lang="fr-FR" sz="2400" dirty="0" smtClean="0"/>
              <a:t>Adénocarcinome:</a:t>
            </a:r>
          </a:p>
          <a:p>
            <a:pPr lvl="1"/>
            <a:r>
              <a:rPr lang="fr-FR" sz="2100" dirty="0" smtClean="0"/>
              <a:t>Tubuleux</a:t>
            </a:r>
          </a:p>
          <a:p>
            <a:pPr lvl="1"/>
            <a:r>
              <a:rPr lang="fr-FR" sz="2100" dirty="0" smtClean="0"/>
              <a:t>Papillaire</a:t>
            </a:r>
          </a:p>
          <a:p>
            <a:pPr lvl="1"/>
            <a:r>
              <a:rPr lang="fr-FR" sz="2100" dirty="0" err="1" smtClean="0"/>
              <a:t>Mucineux</a:t>
            </a:r>
            <a:endParaRPr lang="fr-FR" sz="2100" dirty="0" smtClean="0"/>
          </a:p>
          <a:p>
            <a:pPr lvl="1"/>
            <a:r>
              <a:rPr lang="fr-FR" sz="2100" dirty="0" smtClean="0"/>
              <a:t>C. indépendantes</a:t>
            </a:r>
          </a:p>
          <a:p>
            <a:r>
              <a:rPr lang="fr-FR" sz="2400" dirty="0" smtClean="0"/>
              <a:t>Carcinome de différents types </a:t>
            </a:r>
          </a:p>
          <a:p>
            <a:pPr lvl="1"/>
            <a:r>
              <a:rPr lang="fr-FR" sz="2100" dirty="0" smtClean="0"/>
              <a:t>(</a:t>
            </a:r>
            <a:r>
              <a:rPr lang="fr-FR" sz="2100" dirty="0" err="1" smtClean="0"/>
              <a:t>adéno</a:t>
            </a:r>
            <a:r>
              <a:rPr lang="fr-FR" sz="2100" dirty="0" smtClean="0"/>
              <a:t>-squameux, avec </a:t>
            </a:r>
            <a:r>
              <a:rPr lang="fr-FR" sz="2100" dirty="0"/>
              <a:t>stroma lymphoïde (médullaire</a:t>
            </a:r>
            <a:r>
              <a:rPr lang="fr-FR" sz="2100" dirty="0" smtClean="0"/>
              <a:t>), </a:t>
            </a:r>
            <a:r>
              <a:rPr lang="fr-FR" sz="2100" dirty="0" err="1" smtClean="0"/>
              <a:t>hépatoïde</a:t>
            </a:r>
            <a:r>
              <a:rPr lang="fr-FR" sz="2100" dirty="0" smtClean="0"/>
              <a:t>, épidermoïde, indifférencié,</a:t>
            </a:r>
            <a:r>
              <a:rPr lang="fr-FR" sz="2100" dirty="0"/>
              <a:t> </a:t>
            </a:r>
            <a:r>
              <a:rPr lang="fr-FR" sz="2100" dirty="0" smtClean="0"/>
              <a:t>neuroendocrine)</a:t>
            </a:r>
            <a:endParaRPr lang="fr-FR" sz="21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87624"/>
            <a:ext cx="2985017" cy="29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Essai ST03, pas concluant…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484784"/>
            <a:ext cx="7127704" cy="5345778"/>
          </a:xfrm>
        </p:spPr>
      </p:pic>
    </p:spTree>
    <p:extLst>
      <p:ext uri="{BB962C8B-B14F-4D97-AF65-F5344CB8AC3E}">
        <p14:creationId xmlns:p14="http://schemas.microsoft.com/office/powerpoint/2010/main" val="428413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HER2 +, 1</a:t>
            </a:r>
            <a:r>
              <a:rPr lang="fr-FR" baseline="30000" dirty="0" smtClean="0"/>
              <a:t>ère</a:t>
            </a:r>
            <a:r>
              <a:rPr lang="fr-FR" dirty="0" smtClean="0"/>
              <a:t> et 2</a:t>
            </a:r>
            <a:r>
              <a:rPr lang="fr-FR" baseline="30000" dirty="0" smtClean="0"/>
              <a:t>nd</a:t>
            </a:r>
            <a:r>
              <a:rPr lang="fr-FR" dirty="0" smtClean="0"/>
              <a:t> ligne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207824" cy="4495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8" y="1791009"/>
            <a:ext cx="861407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HER2 +, 1</a:t>
            </a:r>
            <a:r>
              <a:rPr lang="fr-FR" baseline="30000" dirty="0" smtClean="0"/>
              <a:t>ère</a:t>
            </a:r>
            <a:r>
              <a:rPr lang="fr-FR" dirty="0" smtClean="0"/>
              <a:t> et 2</a:t>
            </a:r>
            <a:r>
              <a:rPr lang="fr-FR" baseline="30000" dirty="0" smtClean="0"/>
              <a:t>nd</a:t>
            </a:r>
            <a:r>
              <a:rPr lang="fr-FR" dirty="0" smtClean="0"/>
              <a:t> ligne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207824" cy="4495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6" y="1584517"/>
            <a:ext cx="7632848" cy="49525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32040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Gain 4 mois survie</a:t>
            </a:r>
          </a:p>
        </p:txBody>
      </p:sp>
    </p:spTree>
    <p:extLst>
      <p:ext uri="{BB962C8B-B14F-4D97-AF65-F5344CB8AC3E}">
        <p14:creationId xmlns:p14="http://schemas.microsoft.com/office/powerpoint/2010/main" val="22225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Futur?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fr-FR" dirty="0" smtClean="0"/>
              <a:t>HER2</a:t>
            </a:r>
          </a:p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6934894" cy="43248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99992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Ramucirumab</a:t>
            </a:r>
            <a:r>
              <a:rPr lang="fr-FR" dirty="0" smtClean="0"/>
              <a:t> =  anti-VEGFR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2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 - Cancer gastrique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fr-FR" dirty="0" smtClean="0"/>
              <a:t>Introduction: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Epidémiologie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Histologies 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Stratégies recommandées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Contexte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Méthodes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Résultats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Discussions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Futur</a:t>
            </a:r>
          </a:p>
          <a:p>
            <a:pPr>
              <a:buFont typeface="Wingdings" charset="2"/>
              <a:buChar char="§"/>
            </a:pPr>
            <a:r>
              <a:rPr lang="fr-FR" b="1" dirty="0" smtClean="0"/>
              <a:t>Conclusion</a:t>
            </a:r>
          </a:p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94" y="1543148"/>
            <a:ext cx="4200044" cy="1869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82" y="3470163"/>
            <a:ext cx="4320480" cy="3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– FLOT4 - AIO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Amélioration de la survie globale</a:t>
            </a:r>
          </a:p>
          <a:p>
            <a:r>
              <a:rPr lang="fr-FR" dirty="0" smtClean="0"/>
              <a:t>Augmente la régression tumorale</a:t>
            </a:r>
          </a:p>
          <a:p>
            <a:r>
              <a:rPr lang="fr-FR" dirty="0" smtClean="0"/>
              <a:t>N’augmente pas la </a:t>
            </a:r>
            <a:r>
              <a:rPr lang="fr-FR" dirty="0" err="1" smtClean="0"/>
              <a:t>morbi</a:t>
            </a:r>
            <a:r>
              <a:rPr lang="fr-FR" dirty="0" smtClean="0"/>
              <a:t>-mortalité</a:t>
            </a:r>
          </a:p>
          <a:p>
            <a:r>
              <a:rPr lang="fr-FR" dirty="0" smtClean="0"/>
              <a:t>50% des patients ont la chimiothérapie adjuvante</a:t>
            </a:r>
          </a:p>
          <a:p>
            <a:r>
              <a:rPr lang="fr-FR" dirty="0" smtClean="0"/>
              <a:t>Recommandations TNCD:</a:t>
            </a:r>
          </a:p>
          <a:p>
            <a:pPr lvl="1"/>
            <a:r>
              <a:rPr lang="fr-FR" dirty="0" smtClean="0"/>
              <a:t>Chimiothérapie péri-opératoire</a:t>
            </a:r>
          </a:p>
          <a:p>
            <a:pPr lvl="1"/>
            <a:r>
              <a:rPr lang="fr-FR" dirty="0" smtClean="0"/>
              <a:t>4 FLOT – chirurgie – 4 FLOT</a:t>
            </a:r>
          </a:p>
          <a:p>
            <a:r>
              <a:rPr lang="fr-FR" dirty="0" smtClean="0"/>
              <a:t>Avenir: Immunothérapie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331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 vos questions 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41" y="1690386"/>
            <a:ext cx="3715268" cy="4315427"/>
          </a:xfrm>
        </p:spPr>
      </p:pic>
    </p:spTree>
    <p:extLst>
      <p:ext uri="{BB962C8B-B14F-4D97-AF65-F5344CB8AC3E}">
        <p14:creationId xmlns:p14="http://schemas.microsoft.com/office/powerpoint/2010/main" val="22952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68152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r>
              <a:rPr lang="fr-FR" dirty="0"/>
              <a:t> </a:t>
            </a:r>
            <a:r>
              <a:rPr lang="fr-FR" dirty="0" smtClean="0"/>
              <a:t>– Stratégies 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Chimiothérapie </a:t>
            </a:r>
            <a:r>
              <a:rPr lang="fr-FR" sz="2400" u="sng" dirty="0" smtClean="0"/>
              <a:t>péri-opératoire, formes </a:t>
            </a:r>
            <a:r>
              <a:rPr lang="fr-FR" sz="2400" u="sng" dirty="0" err="1" smtClean="0"/>
              <a:t>résécables</a:t>
            </a:r>
            <a:endParaRPr lang="fr-FR" sz="2400" u="sng" dirty="0" smtClean="0"/>
          </a:p>
          <a:p>
            <a:pPr lvl="1"/>
            <a:r>
              <a:rPr lang="fr-FR" sz="2100" b="1" u="sng" dirty="0" smtClean="0"/>
              <a:t>Grade A</a:t>
            </a:r>
            <a:r>
              <a:rPr lang="fr-FR" sz="2100" dirty="0" smtClean="0"/>
              <a:t>, 2 études randomisées: </a:t>
            </a:r>
          </a:p>
          <a:p>
            <a:pPr lvl="2"/>
            <a:r>
              <a:rPr lang="fr-FR" sz="2100" i="1" dirty="0" smtClean="0"/>
              <a:t>Cunningham </a:t>
            </a:r>
            <a:r>
              <a:rPr lang="fr-FR" sz="2100" i="1" dirty="0"/>
              <a:t>2006, </a:t>
            </a:r>
            <a:r>
              <a:rPr lang="fr-FR" sz="2100" i="1" dirty="0" err="1"/>
              <a:t>Ychou</a:t>
            </a:r>
            <a:r>
              <a:rPr lang="fr-FR" sz="2100" i="1" dirty="0"/>
              <a:t> </a:t>
            </a:r>
            <a:r>
              <a:rPr lang="fr-FR" sz="2100" i="1" dirty="0" smtClean="0"/>
              <a:t>2011</a:t>
            </a:r>
          </a:p>
          <a:p>
            <a:pPr lvl="1"/>
            <a:r>
              <a:rPr lang="fr-FR" sz="2400" dirty="0" smtClean="0"/>
              <a:t>ECF/X = </a:t>
            </a:r>
            <a:r>
              <a:rPr lang="fr-FR" sz="2400" dirty="0" err="1" smtClean="0"/>
              <a:t>épirubicine-cisplatine</a:t>
            </a:r>
            <a:r>
              <a:rPr lang="fr-FR" sz="2400" dirty="0" smtClean="0"/>
              <a:t>- </a:t>
            </a:r>
            <a:r>
              <a:rPr lang="fr-FR" sz="2400" dirty="0"/>
              <a:t>(5FU</a:t>
            </a:r>
            <a:r>
              <a:rPr lang="fr-FR" sz="2400" dirty="0" smtClean="0"/>
              <a:t>) ou </a:t>
            </a:r>
            <a:r>
              <a:rPr lang="fr-FR" sz="2400" dirty="0" err="1" smtClean="0"/>
              <a:t>capécitabine</a:t>
            </a:r>
            <a:endParaRPr lang="fr-FR" sz="2400" dirty="0" smtClean="0"/>
          </a:p>
          <a:p>
            <a:pPr lvl="1"/>
            <a:r>
              <a:rPr lang="fr-FR" sz="2400" dirty="0" smtClean="0"/>
              <a:t>Survie </a:t>
            </a:r>
            <a:r>
              <a:rPr lang="fr-FR" sz="2400" dirty="0"/>
              <a:t>globale à 5 ans de </a:t>
            </a:r>
            <a:endParaRPr lang="fr-FR" sz="2400" dirty="0" smtClean="0"/>
          </a:p>
          <a:p>
            <a:pPr lvl="2"/>
            <a:r>
              <a:rPr lang="fr-FR" sz="2100" dirty="0" smtClean="0"/>
              <a:t>23</a:t>
            </a:r>
            <a:r>
              <a:rPr lang="fr-FR" sz="2100" dirty="0"/>
              <a:t>% </a:t>
            </a:r>
            <a:r>
              <a:rPr lang="fr-FR" sz="2100" dirty="0" smtClean="0"/>
              <a:t>dans </a:t>
            </a:r>
            <a:r>
              <a:rPr lang="fr-FR" sz="2100" dirty="0"/>
              <a:t>le bras chirurgie </a:t>
            </a:r>
            <a:r>
              <a:rPr lang="fr-FR" sz="2100" dirty="0" smtClean="0"/>
              <a:t>VS</a:t>
            </a:r>
          </a:p>
          <a:p>
            <a:pPr lvl="2"/>
            <a:r>
              <a:rPr lang="fr-FR" sz="2100" dirty="0" smtClean="0"/>
              <a:t>38 </a:t>
            </a:r>
            <a:r>
              <a:rPr lang="fr-FR" sz="2100" dirty="0"/>
              <a:t>% dans le bras </a:t>
            </a:r>
            <a:r>
              <a:rPr lang="fr-FR" sz="2100" dirty="0" smtClean="0"/>
              <a:t>chimiothérapie</a:t>
            </a:r>
            <a:endParaRPr lang="fr-FR" sz="1800" i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53136"/>
            <a:ext cx="3718372" cy="20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68152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r>
              <a:rPr lang="fr-FR" dirty="0"/>
              <a:t> </a:t>
            </a:r>
            <a:r>
              <a:rPr lang="fr-FR" dirty="0" smtClean="0"/>
              <a:t>– Stratégies Références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" y="1556792"/>
            <a:ext cx="9087873" cy="5112568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2232248" cy="117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68152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r>
              <a:rPr lang="fr-FR" dirty="0"/>
              <a:t> </a:t>
            </a:r>
            <a:r>
              <a:rPr lang="fr-FR" dirty="0" smtClean="0"/>
              <a:t>– Stratégies 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Chirurgie inter-chimiothérapie: </a:t>
            </a:r>
          </a:p>
          <a:p>
            <a:pPr lvl="1"/>
            <a:r>
              <a:rPr lang="fr-FR" sz="2400" dirty="0" smtClean="0"/>
              <a:t>Gastrectomie 4/5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si antre et non </a:t>
            </a:r>
            <a:r>
              <a:rPr lang="fr-FR" sz="2400" dirty="0" err="1" smtClean="0"/>
              <a:t>linitique</a:t>
            </a:r>
            <a:endParaRPr lang="fr-FR" sz="2400" dirty="0" smtClean="0"/>
          </a:p>
          <a:p>
            <a:pPr lvl="1"/>
            <a:r>
              <a:rPr lang="fr-FR" sz="2400" dirty="0" smtClean="0"/>
              <a:t>Gastrectomie D1,5 sinon</a:t>
            </a:r>
          </a:p>
          <a:p>
            <a:pPr lvl="1"/>
            <a:r>
              <a:rPr lang="fr-FR" sz="2400" dirty="0" smtClean="0"/>
              <a:t>Pour les </a:t>
            </a:r>
            <a:r>
              <a:rPr lang="fr-FR" sz="2400" dirty="0" err="1" smtClean="0"/>
              <a:t>Siewert</a:t>
            </a:r>
            <a:r>
              <a:rPr lang="fr-FR" sz="2400" dirty="0" smtClean="0"/>
              <a:t> 1-2, Lewis-</a:t>
            </a:r>
            <a:r>
              <a:rPr lang="fr-FR" sz="2400" dirty="0" err="1" smtClean="0"/>
              <a:t>Santy</a:t>
            </a:r>
            <a:endParaRPr lang="fr-FR" sz="2400" dirty="0" smtClean="0"/>
          </a:p>
          <a:p>
            <a:r>
              <a:rPr lang="fr-FR" sz="2800" dirty="0" smtClean="0"/>
              <a:t>CHIP: Prodige 36 en cours…</a:t>
            </a:r>
            <a:endParaRPr lang="fr-FR" sz="28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08" y="1700808"/>
            <a:ext cx="1512168" cy="21299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49080"/>
            <a:ext cx="1877928" cy="23004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4208698"/>
            <a:ext cx="2181225" cy="21812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23" y="4283466"/>
            <a:ext cx="2095500" cy="2181225"/>
          </a:xfrm>
          <a:prstGeom prst="rect">
            <a:avLst/>
          </a:prstGeom>
        </p:spPr>
      </p:pic>
      <p:sp>
        <p:nvSpPr>
          <p:cNvPr id="8" name="Bouton d'action : Aide 7">
            <a:hlinkClick r:id="" action="ppaction://noaction" highlightClick="1"/>
          </p:cNvPr>
          <p:cNvSpPr/>
          <p:nvPr/>
        </p:nvSpPr>
        <p:spPr>
          <a:xfrm>
            <a:off x="1986643" y="5733256"/>
            <a:ext cx="1008112" cy="1016707"/>
          </a:xfrm>
          <a:prstGeom prst="actionButtonHelp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9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 - Cancer gastrique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fr-FR" dirty="0" smtClean="0"/>
              <a:t>Introduction: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Epidémiologie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Histologies </a:t>
            </a:r>
          </a:p>
          <a:p>
            <a:pPr lvl="1">
              <a:buFont typeface="Wingdings" charset="2"/>
              <a:buChar char="§"/>
            </a:pPr>
            <a:r>
              <a:rPr lang="fr-FR" dirty="0" smtClean="0"/>
              <a:t>Stratégies recommandées</a:t>
            </a:r>
          </a:p>
          <a:p>
            <a:pPr>
              <a:buFont typeface="Wingdings" charset="2"/>
              <a:buChar char="§"/>
            </a:pPr>
            <a:r>
              <a:rPr lang="fr-FR" b="1" dirty="0" smtClean="0"/>
              <a:t>Contexte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Méthodes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Résultats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Discussions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Futur</a:t>
            </a:r>
          </a:p>
          <a:p>
            <a:pPr>
              <a:buFont typeface="Wingdings" charset="2"/>
              <a:buChar char="§"/>
            </a:pPr>
            <a:r>
              <a:rPr lang="fr-FR" dirty="0" smtClean="0"/>
              <a:t>Conclusion</a:t>
            </a:r>
          </a:p>
          <a:p>
            <a:pPr>
              <a:buFont typeface="Wingdings" charset="2"/>
              <a:buChar char="§"/>
            </a:pPr>
            <a:endParaRPr lang="fr-FR" dirty="0"/>
          </a:p>
          <a:p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94" y="1543148"/>
            <a:ext cx="4200044" cy="1869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82" y="3470163"/>
            <a:ext cx="4320480" cy="3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68152"/>
          </a:xfrm>
        </p:spPr>
        <p:txBody>
          <a:bodyPr>
            <a:normAutofit/>
          </a:bodyPr>
          <a:lstStyle/>
          <a:p>
            <a:r>
              <a:rPr lang="fr-FR" dirty="0" smtClean="0"/>
              <a:t>Contexte – </a:t>
            </a:r>
            <a:r>
              <a:rPr lang="fr-FR" b="1" dirty="0" smtClean="0"/>
              <a:t>FLOT3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fr-FR" sz="2800" i="1" dirty="0" smtClean="0"/>
              <a:t>Al-</a:t>
            </a:r>
            <a:r>
              <a:rPr lang="fr-FR" sz="2800" i="1" dirty="0" err="1" smtClean="0"/>
              <a:t>Batran</a:t>
            </a:r>
            <a:r>
              <a:rPr lang="fr-FR" sz="2800" i="1" dirty="0" smtClean="0"/>
              <a:t> 2017</a:t>
            </a:r>
            <a:r>
              <a:rPr lang="fr-FR" sz="2800" dirty="0" smtClean="0"/>
              <a:t>, ADK gastrique et JOG </a:t>
            </a:r>
            <a:r>
              <a:rPr lang="fr-FR" sz="2800" dirty="0" err="1" smtClean="0"/>
              <a:t>résécable</a:t>
            </a:r>
            <a:endParaRPr lang="fr-FR" sz="2800" dirty="0"/>
          </a:p>
          <a:p>
            <a:r>
              <a:rPr lang="fr-FR" sz="2800" dirty="0" smtClean="0"/>
              <a:t>Evaluation de la réponse RECIST</a:t>
            </a:r>
          </a:p>
          <a:p>
            <a:r>
              <a:rPr lang="fr-FR" sz="2800" dirty="0" smtClean="0"/>
              <a:t>3 ECF/X vs </a:t>
            </a:r>
            <a:r>
              <a:rPr lang="fr-FR" sz="2800" b="1" dirty="0" smtClean="0"/>
              <a:t>4 FLOT </a:t>
            </a:r>
            <a:r>
              <a:rPr lang="fr-FR" sz="2800" dirty="0" smtClean="0"/>
              <a:t>(</a:t>
            </a:r>
            <a:r>
              <a:rPr lang="fr-FR" sz="2800" dirty="0" err="1" smtClean="0"/>
              <a:t>Fluorouracil</a:t>
            </a:r>
            <a:r>
              <a:rPr lang="fr-FR" sz="2800" dirty="0" smtClean="0"/>
              <a:t>, </a:t>
            </a:r>
            <a:r>
              <a:rPr lang="fr-FR" sz="2800" dirty="0" err="1" smtClean="0"/>
              <a:t>leucovorin</a:t>
            </a:r>
            <a:r>
              <a:rPr lang="fr-FR" sz="2800" dirty="0" smtClean="0"/>
              <a:t>, </a:t>
            </a:r>
            <a:r>
              <a:rPr lang="fr-FR" sz="2800" dirty="0" err="1" smtClean="0"/>
              <a:t>oxaliplatin</a:t>
            </a:r>
            <a:r>
              <a:rPr lang="fr-FR" sz="2800" dirty="0" smtClean="0"/>
              <a:t> et </a:t>
            </a:r>
            <a:r>
              <a:rPr lang="fr-FR" sz="2800" dirty="0" err="1" smtClean="0"/>
              <a:t>docetaxel</a:t>
            </a:r>
            <a:r>
              <a:rPr lang="fr-FR" sz="2800" dirty="0" smtClean="0"/>
              <a:t>) péri-opératoire</a:t>
            </a:r>
          </a:p>
          <a:p>
            <a:r>
              <a:rPr lang="fr-FR" sz="2000" dirty="0" smtClean="0"/>
              <a:t>(essai phase 2)</a:t>
            </a:r>
          </a:p>
          <a:p>
            <a:pPr lvl="1"/>
            <a:r>
              <a:rPr lang="fr-FR" sz="1800" b="1" dirty="0" smtClean="0"/>
              <a:t>Réponse </a:t>
            </a:r>
            <a:r>
              <a:rPr lang="fr-FR" sz="1800" b="1" dirty="0"/>
              <a:t>histologique complète </a:t>
            </a:r>
            <a:r>
              <a:rPr lang="fr-FR" sz="1800" b="1" dirty="0" smtClean="0"/>
              <a:t>(6% versus 16</a:t>
            </a:r>
            <a:r>
              <a:rPr lang="fr-FR" sz="1800" b="1" dirty="0" smtClean="0"/>
              <a:t>%) p 0,02</a:t>
            </a:r>
            <a:endParaRPr lang="fr-FR" sz="1800" b="1" dirty="0"/>
          </a:p>
          <a:p>
            <a:pPr lvl="1"/>
            <a:r>
              <a:rPr lang="fr-FR" sz="1800" dirty="0" smtClean="0"/>
              <a:t>Survie </a:t>
            </a:r>
            <a:r>
              <a:rPr lang="fr-FR" sz="1800" dirty="0"/>
              <a:t>sans récidive </a:t>
            </a:r>
            <a:r>
              <a:rPr lang="fr-FR" sz="1800" dirty="0" smtClean="0"/>
              <a:t>(18 </a:t>
            </a:r>
            <a:r>
              <a:rPr lang="fr-FR" sz="1800" dirty="0"/>
              <a:t>versus </a:t>
            </a:r>
            <a:r>
              <a:rPr lang="fr-FR" sz="1800" dirty="0" smtClean="0"/>
              <a:t>30 </a:t>
            </a:r>
            <a:r>
              <a:rPr lang="fr-FR" sz="1800" dirty="0"/>
              <a:t>mois) </a:t>
            </a:r>
            <a:endParaRPr lang="fr-FR" sz="1800" dirty="0" smtClean="0"/>
          </a:p>
          <a:p>
            <a:pPr lvl="1"/>
            <a:r>
              <a:rPr lang="fr-FR" sz="1800" dirty="0" smtClean="0"/>
              <a:t>Survie </a:t>
            </a:r>
            <a:r>
              <a:rPr lang="fr-FR" sz="1800" dirty="0"/>
              <a:t>globale </a:t>
            </a:r>
            <a:r>
              <a:rPr lang="fr-FR" sz="1800" dirty="0" smtClean="0"/>
              <a:t>(35 </a:t>
            </a:r>
            <a:r>
              <a:rPr lang="fr-FR" sz="1800" dirty="0"/>
              <a:t>versus </a:t>
            </a:r>
            <a:r>
              <a:rPr lang="fr-FR" sz="1800" dirty="0" smtClean="0"/>
              <a:t>50 </a:t>
            </a:r>
            <a:r>
              <a:rPr lang="fr-FR" sz="1800" dirty="0"/>
              <a:t>mois </a:t>
            </a:r>
            <a:r>
              <a:rPr lang="fr-FR" sz="1800" dirty="0" smtClean="0"/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54394"/>
            <a:ext cx="3384376" cy="22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786E968-A0F2-47D4-8CE8-3393AEDB07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scolaire</Template>
  <TotalTime>0</TotalTime>
  <Words>1036</Words>
  <Application>Microsoft Office PowerPoint</Application>
  <PresentationFormat>Affichage à l'écran (4:3)</PresentationFormat>
  <Paragraphs>286</Paragraphs>
  <Slides>46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2" baseType="lpstr">
      <vt:lpstr>Arial</vt:lpstr>
      <vt:lpstr>Calibri</vt:lpstr>
      <vt:lpstr>Tw Cen MT</vt:lpstr>
      <vt:lpstr>Wingdings</vt:lpstr>
      <vt:lpstr>Wingdings 2</vt:lpstr>
      <vt:lpstr>Médian</vt:lpstr>
      <vt:lpstr>Bibliographie 05/07/19 T. DE SCHLICHTING</vt:lpstr>
      <vt:lpstr>Plan - Cancer gastrique</vt:lpstr>
      <vt:lpstr>Introduction - Epidémiologie</vt:lpstr>
      <vt:lpstr>Introduction - Histologie</vt:lpstr>
      <vt:lpstr>Introduction – Stratégies Références</vt:lpstr>
      <vt:lpstr>Introduction – Stratégies Références</vt:lpstr>
      <vt:lpstr>Introduction – Stratégies Références</vt:lpstr>
      <vt:lpstr>Plan - Cancer gastrique</vt:lpstr>
      <vt:lpstr>Contexte – FLOT3</vt:lpstr>
      <vt:lpstr>Contexte de FLOT 4 Arbeitsgemeinschaft Internistische Onkologie </vt:lpstr>
      <vt:lpstr>Plan - Cancer gastrique</vt:lpstr>
      <vt:lpstr>La méthode FLOT4-AIO</vt:lpstr>
      <vt:lpstr>FLOT4-AIO Patients</vt:lpstr>
      <vt:lpstr>FLOT4-AIO Critère de jugement principal</vt:lpstr>
      <vt:lpstr>FLOT4-AIO Analyse statistique</vt:lpstr>
      <vt:lpstr>Plan - Cancer gastrique</vt:lpstr>
      <vt:lpstr>FLOT4 - AIO Résultats</vt:lpstr>
      <vt:lpstr>FLOT4 - AIO Caractéristiques des patients</vt:lpstr>
      <vt:lpstr>FLOT4 - AIO Flow-chart</vt:lpstr>
      <vt:lpstr>FLOT4 - AIO Flow-chart</vt:lpstr>
      <vt:lpstr>FLOT4 - AIO Critère de jugement principal</vt:lpstr>
      <vt:lpstr>FLOT4 - AIO Critère de jugement principal</vt:lpstr>
      <vt:lpstr>FLOT4 - AIO Survie sans récidive</vt:lpstr>
      <vt:lpstr>FLOT4 - AIO Flow-chart</vt:lpstr>
      <vt:lpstr>FLOT4 - AIO Différences stades oncologiques</vt:lpstr>
      <vt:lpstr>Bénéfice FLOT selon histologie</vt:lpstr>
      <vt:lpstr>Régression tumorale selon histologie</vt:lpstr>
      <vt:lpstr>FLOT4 - AIO Morbi-mortalité Chimiothérapie</vt:lpstr>
      <vt:lpstr>FLOT4 - AIO Morbidité Chirurgicale</vt:lpstr>
      <vt:lpstr>Plan - Cancer gastrique</vt:lpstr>
      <vt:lpstr>Discussion</vt:lpstr>
      <vt:lpstr>Discussion</vt:lpstr>
      <vt:lpstr>Validité interne</vt:lpstr>
      <vt:lpstr>Validité externe</vt:lpstr>
      <vt:lpstr>Plan - Cancer gastrique</vt:lpstr>
      <vt:lpstr>Radiothérapie?</vt:lpstr>
      <vt:lpstr>Futur? Anti-VEGF/R</vt:lpstr>
      <vt:lpstr>Utilisées en 2nd et 3ème ligne</vt:lpstr>
      <vt:lpstr>Essai ST03 – anti-VEGF</vt:lpstr>
      <vt:lpstr>Essai ST03, pas concluant…</vt:lpstr>
      <vt:lpstr>HER2 +, 1ère et 2nd ligne</vt:lpstr>
      <vt:lpstr>HER2 +, 1ère et 2nd ligne</vt:lpstr>
      <vt:lpstr>Futur?</vt:lpstr>
      <vt:lpstr>Plan - Cancer gastrique</vt:lpstr>
      <vt:lpstr>Conclusion – FLOT4 - AIO</vt:lpstr>
      <vt:lpstr>A vos questions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2016-12-23T19:34:11Z</dcterms:created>
  <dcterms:modified xsi:type="dcterms:W3CDTF">2019-07-05T05:27:09Z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