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22"/>
  </p:notesMasterIdLst>
  <p:sldIdLst>
    <p:sldId id="256" r:id="rId2"/>
    <p:sldId id="265" r:id="rId3"/>
    <p:sldId id="267" r:id="rId4"/>
    <p:sldId id="268" r:id="rId5"/>
    <p:sldId id="271" r:id="rId6"/>
    <p:sldId id="259" r:id="rId7"/>
    <p:sldId id="260" r:id="rId8"/>
    <p:sldId id="261" r:id="rId9"/>
    <p:sldId id="262" r:id="rId10"/>
    <p:sldId id="263" r:id="rId11"/>
    <p:sldId id="277" r:id="rId12"/>
    <p:sldId id="264" r:id="rId13"/>
    <p:sldId id="272" r:id="rId14"/>
    <p:sldId id="273" r:id="rId15"/>
    <p:sldId id="279" r:id="rId16"/>
    <p:sldId id="275" r:id="rId17"/>
    <p:sldId id="276" r:id="rId18"/>
    <p:sldId id="274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5051" autoAdjust="0"/>
  </p:normalViewPr>
  <p:slideViewPr>
    <p:cSldViewPr snapToGrid="0">
      <p:cViewPr varScale="1">
        <p:scale>
          <a:sx n="78" d="100"/>
          <a:sy n="78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B825F-522F-42C5-BFE0-A49AC0EAA09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6930-2BF6-4DCB-BE29-D52D32431E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4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6930-2BF6-4DCB-BE29-D52D32431E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4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6930-2BF6-4DCB-BE29-D52D32431E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5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6930-2BF6-4DCB-BE29-D52D32431E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1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6930-2BF6-4DCB-BE29-D52D32431E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2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6930-2BF6-4DCB-BE29-D52D32431E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62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6930-2BF6-4DCB-BE29-D52D32431E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2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6930-2BF6-4DCB-BE29-D52D32431E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2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6930-2BF6-4DCB-BE29-D52D32431E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6930-2BF6-4DCB-BE29-D52D32431E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6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02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8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3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67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8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1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6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5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34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0051" y="1538343"/>
            <a:ext cx="10058400" cy="785310"/>
          </a:xfrm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5000" dirty="0" smtClean="0"/>
              <a:t>Pelvectomie </a:t>
            </a:r>
            <a:r>
              <a:rPr lang="fr-FR" sz="5000" dirty="0" smtClean="0"/>
              <a:t>postérieure</a:t>
            </a:r>
            <a:r>
              <a:rPr lang="en-US" sz="5000" dirty="0" smtClean="0"/>
              <a:t> selon HUDSON </a:t>
            </a:r>
            <a:endParaRPr lang="en-US" sz="5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Jessica CROZET </a:t>
            </a:r>
          </a:p>
          <a:p>
            <a:r>
              <a:rPr lang="en-US" sz="2000" dirty="0" smtClean="0"/>
              <a:t>21/05/2021 </a:t>
            </a:r>
            <a:endParaRPr lang="en-US" sz="2000" dirty="0"/>
          </a:p>
        </p:txBody>
      </p:sp>
      <p:pic>
        <p:nvPicPr>
          <p:cNvPr id="1026" name="Picture 2" descr="Centre Léon-Bérard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83" y="4376626"/>
            <a:ext cx="3082477" cy="196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Etape 3 : Section du sigmoïde 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0109" y="1915526"/>
            <a:ext cx="741817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Décollement colo pariétal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Ligature du tronc des sigmoïdiennes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Section méso sigmoïde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Section du sigmoïde par pince automatique</a:t>
            </a:r>
          </a:p>
          <a:p>
            <a:pPr marL="285750" indent="-285750">
              <a:buClr>
                <a:srgbClr val="FC5B4A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568" y="4211618"/>
            <a:ext cx="2721318" cy="21051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044" y="4211618"/>
            <a:ext cx="2733675" cy="21319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521" y="2302947"/>
            <a:ext cx="2552700" cy="2962275"/>
          </a:xfrm>
          <a:prstGeom prst="rect">
            <a:avLst/>
          </a:prstGeom>
        </p:spPr>
      </p:pic>
      <p:pic>
        <p:nvPicPr>
          <p:cNvPr id="8" name="Picture 2" descr="Centre Léon-Bérard — Wikipé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674" y="286603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8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Etape 4 : Dissection postérieure du rectum 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2329395"/>
            <a:ext cx="74181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200" dirty="0"/>
              <a:t>D</a:t>
            </a:r>
            <a:r>
              <a:rPr lang="fr-FR" sz="2200" dirty="0" smtClean="0"/>
              <a:t>issection postérieure du rectum</a:t>
            </a:r>
            <a:endParaRPr lang="fr-FR" sz="2200" dirty="0"/>
          </a:p>
          <a:p>
            <a:pPr marL="285750" indent="-285750">
              <a:buClr>
                <a:srgbClr val="FC5B4A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928" y="2726162"/>
            <a:ext cx="2984800" cy="2995733"/>
          </a:xfrm>
          <a:prstGeom prst="rect">
            <a:avLst/>
          </a:prstGeom>
        </p:spPr>
      </p:pic>
      <p:pic>
        <p:nvPicPr>
          <p:cNvPr id="5" name="Picture 2" descr="Centre Léon-Bérard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43" y="286603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90031" y="3517703"/>
            <a:ext cx="63924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Au contact du </a:t>
            </a:r>
            <a:r>
              <a:rPr lang="fr-FR" sz="2000" dirty="0" err="1" smtClean="0"/>
              <a:t>mésorectum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Préservation des fibres nerveuses du plexus  hypogastrique </a:t>
            </a:r>
          </a:p>
          <a:p>
            <a:r>
              <a:rPr lang="fr-FR" sz="2000" dirty="0" smtClean="0"/>
              <a:t>Inferieur</a:t>
            </a:r>
            <a:endParaRPr lang="fr-FR" sz="2000" dirty="0"/>
          </a:p>
        </p:txBody>
      </p:sp>
      <p:sp>
        <p:nvSpPr>
          <p:cNvPr id="7" name="Flèche droite 6"/>
          <p:cNvSpPr/>
          <p:nvPr/>
        </p:nvSpPr>
        <p:spPr>
          <a:xfrm>
            <a:off x="137714" y="3562310"/>
            <a:ext cx="434879" cy="280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èche droite 7"/>
          <p:cNvSpPr/>
          <p:nvPr/>
        </p:nvSpPr>
        <p:spPr>
          <a:xfrm>
            <a:off x="137713" y="4179423"/>
            <a:ext cx="434879" cy="280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Etape 5 : Décollement vésical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9329" y="1963343"/>
            <a:ext cx="74181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Décollement péritoine vésical postérieur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200" dirty="0"/>
              <a:t>Etendu </a:t>
            </a:r>
            <a:r>
              <a:rPr lang="fr-FR" sz="2200" dirty="0" smtClean="0"/>
              <a:t>jusqu’au cul-de-sac </a:t>
            </a:r>
            <a:r>
              <a:rPr lang="fr-FR" sz="2200" dirty="0"/>
              <a:t>vésico-utérin</a:t>
            </a:r>
            <a:endParaRPr lang="fr-FR" sz="22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Clr>
                <a:srgbClr val="FC5B4A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13025"/>
          <a:stretch/>
        </p:blipFill>
        <p:spPr>
          <a:xfrm>
            <a:off x="2523996" y="3327623"/>
            <a:ext cx="3098329" cy="29233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816" y="3327623"/>
            <a:ext cx="3652503" cy="2788972"/>
          </a:xfrm>
          <a:prstGeom prst="rect">
            <a:avLst/>
          </a:prstGeom>
        </p:spPr>
      </p:pic>
      <p:pic>
        <p:nvPicPr>
          <p:cNvPr id="8" name="Picture 2" descr="Centre Léon-Bérard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17" y="286603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4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Etape 6 : </a:t>
            </a:r>
            <a:r>
              <a:rPr lang="fr-FR" sz="4000" dirty="0" err="1" smtClean="0">
                <a:solidFill>
                  <a:schemeClr val="tx1"/>
                </a:solidFill>
              </a:rPr>
              <a:t>Colpotomie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2897" y="1952612"/>
            <a:ext cx="741817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Incision paroi antérieure du vagin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Exposition de la paroi postérieure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Section paroi postérieure du vagin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Clr>
                <a:srgbClr val="FC5B4A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712" y="1837552"/>
            <a:ext cx="3303116" cy="22290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712" y="4176053"/>
            <a:ext cx="3228596" cy="18919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355" y="3814363"/>
            <a:ext cx="2404418" cy="2519645"/>
          </a:xfrm>
          <a:prstGeom prst="rect">
            <a:avLst/>
          </a:prstGeom>
        </p:spPr>
      </p:pic>
      <p:pic>
        <p:nvPicPr>
          <p:cNvPr id="8" name="Picture 2" descr="Centre Léon-Bérard — Wikipé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480" y="274246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Etape 7 : Section du rectum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789" y="2126356"/>
            <a:ext cx="74181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endParaRPr lang="fr-FR" sz="20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Section ailerons du rectum et du méso rectum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Section du rectum par pince automatique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Exérèse du bloc pelvien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Clr>
                <a:srgbClr val="FC5B4A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329" y="2126356"/>
            <a:ext cx="3690421" cy="27167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542" y="3493075"/>
            <a:ext cx="2724939" cy="2700016"/>
          </a:xfrm>
          <a:prstGeom prst="rect">
            <a:avLst/>
          </a:prstGeom>
        </p:spPr>
      </p:pic>
      <p:pic>
        <p:nvPicPr>
          <p:cNvPr id="6" name="Picture 2" descr="Centre Léon-Bérard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171" y="286603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19" y="1238348"/>
            <a:ext cx="4263597" cy="34448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188" y="1238348"/>
            <a:ext cx="2787776" cy="3790854"/>
          </a:xfrm>
          <a:prstGeom prst="rect">
            <a:avLst/>
          </a:prstGeom>
        </p:spPr>
      </p:pic>
      <p:pic>
        <p:nvPicPr>
          <p:cNvPr id="4" name="Picture 2" descr="Centre Léon-Bérard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381" y="82703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30428" cy="1450757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Etape 8 : Libération de l’angle colique gauche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2832" y="2248246"/>
            <a:ext cx="7418174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endParaRPr lang="fr-FR" sz="20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500" dirty="0" smtClean="0"/>
              <a:t>Libération de l’angle colique gauche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lvl="0">
              <a:lnSpc>
                <a:spcPct val="90000"/>
              </a:lnSpc>
              <a:buClr>
                <a:srgbClr val="FC5B4A"/>
              </a:buClr>
              <a:buSzPts val="2800"/>
            </a:pPr>
            <a:r>
              <a:rPr lang="fr-FR" sz="2000" dirty="0" smtClean="0"/>
              <a:t>	</a:t>
            </a:r>
          </a:p>
          <a:p>
            <a:pPr lvl="0">
              <a:lnSpc>
                <a:spcPct val="90000"/>
              </a:lnSpc>
              <a:buClr>
                <a:srgbClr val="FC5B4A"/>
              </a:buClr>
              <a:buSzPts val="2800"/>
            </a:pPr>
            <a:r>
              <a:rPr lang="fr-FR" sz="2000" dirty="0"/>
              <a:t>	</a:t>
            </a:r>
            <a:r>
              <a:rPr lang="fr-FR" sz="2500" dirty="0" smtClean="0"/>
              <a:t>Décollement </a:t>
            </a:r>
            <a:r>
              <a:rPr lang="fr-FR" sz="2500" dirty="0"/>
              <a:t>colo-</a:t>
            </a:r>
            <a:r>
              <a:rPr lang="fr-FR" sz="2500" dirty="0" err="1"/>
              <a:t>épiploïque</a:t>
            </a:r>
            <a:r>
              <a:rPr lang="fr-FR" sz="2500" dirty="0"/>
              <a:t> </a:t>
            </a:r>
            <a:r>
              <a:rPr lang="fr-FR" sz="2500" dirty="0" smtClean="0"/>
              <a:t>gauche</a:t>
            </a:r>
          </a:p>
          <a:p>
            <a:pPr lvl="0">
              <a:lnSpc>
                <a:spcPct val="90000"/>
              </a:lnSpc>
              <a:buClr>
                <a:srgbClr val="FC5B4A"/>
              </a:buClr>
              <a:buSzPts val="2800"/>
            </a:pPr>
            <a:r>
              <a:rPr lang="fr-FR" sz="2500" dirty="0" smtClean="0"/>
              <a:t> </a:t>
            </a:r>
            <a:endParaRPr lang="fr-FR" sz="2500" dirty="0"/>
          </a:p>
          <a:p>
            <a:pPr lvl="0">
              <a:lnSpc>
                <a:spcPct val="90000"/>
              </a:lnSpc>
              <a:buClr>
                <a:srgbClr val="FC5B4A"/>
              </a:buClr>
              <a:buSzPts val="2800"/>
            </a:pPr>
            <a:r>
              <a:rPr lang="fr-FR" sz="2500" dirty="0" smtClean="0"/>
              <a:t>	Section </a:t>
            </a:r>
            <a:r>
              <a:rPr lang="fr-FR" sz="2500" dirty="0"/>
              <a:t>du fascia de </a:t>
            </a:r>
            <a:r>
              <a:rPr lang="fr-FR" sz="2500" dirty="0" err="1"/>
              <a:t>Toldt</a:t>
            </a:r>
            <a:r>
              <a:rPr lang="fr-FR" sz="2500" dirty="0"/>
              <a:t> gauche </a:t>
            </a:r>
            <a:endParaRPr lang="fr-FR" sz="2500" dirty="0" smtClean="0"/>
          </a:p>
          <a:p>
            <a:pPr lvl="0">
              <a:lnSpc>
                <a:spcPct val="90000"/>
              </a:lnSpc>
              <a:buClr>
                <a:srgbClr val="FC5B4A"/>
              </a:buClr>
              <a:buSzPts val="2800"/>
            </a:pPr>
            <a:endParaRPr lang="fr-FR" sz="2500" dirty="0"/>
          </a:p>
          <a:p>
            <a:pPr lvl="0">
              <a:lnSpc>
                <a:spcPct val="90000"/>
              </a:lnSpc>
              <a:buClr>
                <a:srgbClr val="FC5B4A"/>
              </a:buClr>
              <a:buSzPts val="2800"/>
            </a:pPr>
            <a:r>
              <a:rPr lang="fr-FR" sz="2500" dirty="0" smtClean="0"/>
              <a:t>	Section </a:t>
            </a:r>
            <a:r>
              <a:rPr lang="fr-FR" sz="2500" dirty="0"/>
              <a:t>du </a:t>
            </a:r>
            <a:r>
              <a:rPr lang="fr-FR" sz="2500" dirty="0" err="1"/>
              <a:t>sustentaculum</a:t>
            </a:r>
            <a:r>
              <a:rPr lang="fr-FR" sz="2500" dirty="0"/>
              <a:t> </a:t>
            </a:r>
            <a:r>
              <a:rPr lang="fr-FR" sz="2500" dirty="0" err="1" smtClean="0"/>
              <a:t>lieni</a:t>
            </a:r>
            <a:endParaRPr lang="fr-FR" sz="2500" dirty="0" smtClean="0"/>
          </a:p>
          <a:p>
            <a:pPr lvl="0">
              <a:lnSpc>
                <a:spcPct val="90000"/>
              </a:lnSpc>
              <a:buClr>
                <a:srgbClr val="FC5B4A"/>
              </a:buClr>
              <a:buSzPts val="2800"/>
            </a:pPr>
            <a:endParaRPr lang="fr-FR" sz="20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435" y="2155354"/>
            <a:ext cx="3047240" cy="3318690"/>
          </a:xfrm>
          <a:prstGeom prst="rect">
            <a:avLst/>
          </a:prstGeom>
        </p:spPr>
      </p:pic>
      <p:pic>
        <p:nvPicPr>
          <p:cNvPr id="5" name="Picture 2" descr="Centre Léon-Bérard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338" y="110760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droite 5"/>
          <p:cNvSpPr/>
          <p:nvPr/>
        </p:nvSpPr>
        <p:spPr>
          <a:xfrm>
            <a:off x="924282" y="3593552"/>
            <a:ext cx="761863" cy="281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èche droite 6"/>
          <p:cNvSpPr/>
          <p:nvPr/>
        </p:nvSpPr>
        <p:spPr>
          <a:xfrm>
            <a:off x="924282" y="4279243"/>
            <a:ext cx="761863" cy="281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èche droite 7"/>
          <p:cNvSpPr/>
          <p:nvPr/>
        </p:nvSpPr>
        <p:spPr>
          <a:xfrm>
            <a:off x="924282" y="4938858"/>
            <a:ext cx="761863" cy="281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30428" cy="1450757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Etape 9 : </a:t>
            </a:r>
            <a:r>
              <a:rPr lang="fr-FR" sz="4000" dirty="0" err="1" smtClean="0">
                <a:solidFill>
                  <a:schemeClr val="tx1"/>
                </a:solidFill>
              </a:rPr>
              <a:t>Omentectomie</a:t>
            </a:r>
            <a:r>
              <a:rPr lang="fr-FR" sz="4000" dirty="0" smtClean="0">
                <a:solidFill>
                  <a:schemeClr val="tx1"/>
                </a:solidFill>
              </a:rPr>
              <a:t> totale 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0410" y="2750614"/>
            <a:ext cx="10297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endParaRPr lang="fr-FR" sz="2500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500" dirty="0"/>
              <a:t> </a:t>
            </a:r>
            <a:r>
              <a:rPr lang="fr-FR" sz="2500" dirty="0" err="1"/>
              <a:t>O</a:t>
            </a:r>
            <a:r>
              <a:rPr lang="fr-FR" sz="2500" dirty="0" err="1" smtClean="0"/>
              <a:t>mentectomie</a:t>
            </a:r>
            <a:r>
              <a:rPr lang="fr-FR" sz="2500" dirty="0" smtClean="0"/>
              <a:t> </a:t>
            </a:r>
            <a:r>
              <a:rPr lang="fr-FR" sz="2500" dirty="0"/>
              <a:t>totale </a:t>
            </a:r>
            <a:r>
              <a:rPr lang="fr-FR" sz="2500" dirty="0" smtClean="0"/>
              <a:t>au </a:t>
            </a:r>
            <a:r>
              <a:rPr lang="fr-FR" sz="2500" dirty="0"/>
              <a:t>ras de l’arcade </a:t>
            </a:r>
            <a:r>
              <a:rPr lang="fr-FR" sz="2500" dirty="0" smtClean="0"/>
              <a:t>gastro-</a:t>
            </a:r>
            <a:r>
              <a:rPr lang="fr-FR" sz="2500" dirty="0" err="1" smtClean="0"/>
              <a:t>épiploïque</a:t>
            </a:r>
            <a:endParaRPr lang="fr-FR" sz="2500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500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500" dirty="0" smtClean="0"/>
              <a:t>parfois </a:t>
            </a:r>
            <a:r>
              <a:rPr lang="fr-FR" sz="2500" dirty="0"/>
              <a:t>au contact de l’estomac sacrifiant l’arcade gastro-</a:t>
            </a:r>
            <a:r>
              <a:rPr lang="fr-FR" sz="2500" dirty="0" err="1"/>
              <a:t>épiploïque</a:t>
            </a:r>
            <a:endParaRPr lang="en-US" sz="25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8" name="Picture 2" descr="Centre Léon-Bérard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814" y="184901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30428" cy="1450757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Etape 10 : Rétablissement de la continuité digestive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1621" y="2432901"/>
            <a:ext cx="741817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endParaRPr lang="fr-FR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+/- section AMI – VMI </a:t>
            </a:r>
            <a:endParaRPr lang="fr-FR" sz="22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Anastomose colo rectale mécanique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Test d’étanchéité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+/- iléostomie de protection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315" y="2145313"/>
            <a:ext cx="3373394" cy="25646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1995"/>
          <a:stretch/>
        </p:blipFill>
        <p:spPr>
          <a:xfrm>
            <a:off x="5943602" y="3290729"/>
            <a:ext cx="1651995" cy="2838430"/>
          </a:xfrm>
          <a:prstGeom prst="rect">
            <a:avLst/>
          </a:prstGeom>
        </p:spPr>
      </p:pic>
      <p:pic>
        <p:nvPicPr>
          <p:cNvPr id="7" name="Picture 2" descr="Centre Léon-Bérard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012" y="9101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117" y="2990335"/>
            <a:ext cx="8258410" cy="33664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194" y="1180044"/>
            <a:ext cx="4866065" cy="1686724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141764" y="286603"/>
            <a:ext cx="1053042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chemeClr val="tx1"/>
                </a:solidFill>
              </a:rPr>
              <a:t>Complications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1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86181" y="2221432"/>
            <a:ext cx="889933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/>
              <a:t>Cancer </a:t>
            </a:r>
            <a:r>
              <a:rPr lang="fr-FR" sz="2500" dirty="0"/>
              <a:t>de l’ovaire de stade </a:t>
            </a:r>
            <a:r>
              <a:rPr lang="fr-FR" sz="2500" dirty="0" smtClean="0"/>
              <a:t>avancé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" name="Flèche droite 2"/>
          <p:cNvSpPr/>
          <p:nvPr/>
        </p:nvSpPr>
        <p:spPr>
          <a:xfrm>
            <a:off x="436742" y="2972999"/>
            <a:ext cx="992248" cy="573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3218730" y="5643711"/>
            <a:ext cx="70186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smtClean="0"/>
              <a:t>Résidu tumoral minimal 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1840744" y="5580158"/>
            <a:ext cx="1063094" cy="573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680519" y="3053749"/>
            <a:ext cx="50493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</a:t>
            </a:r>
            <a:r>
              <a:rPr lang="fr-FR" sz="2400" dirty="0" smtClean="0"/>
              <a:t>ronostic : 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Stade</a:t>
            </a: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G</a:t>
            </a:r>
            <a:r>
              <a:rPr lang="fr-FR" sz="2400" dirty="0" smtClean="0"/>
              <a:t>rade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T</a:t>
            </a:r>
            <a:r>
              <a:rPr lang="fr-FR" sz="2400" dirty="0" smtClean="0"/>
              <a:t>ype </a:t>
            </a:r>
            <a:r>
              <a:rPr lang="fr-FR" sz="2400" dirty="0"/>
              <a:t>histologique </a:t>
            </a: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/>
              <a:t>R</a:t>
            </a:r>
            <a:r>
              <a:rPr lang="fr-FR" sz="2400" dirty="0" smtClean="0"/>
              <a:t>ésidu </a:t>
            </a:r>
            <a:r>
              <a:rPr lang="fr-FR" sz="2400" dirty="0"/>
              <a:t>tumoral en fin d’intervention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162" y="2555711"/>
            <a:ext cx="2043550" cy="1407958"/>
          </a:xfrm>
          <a:prstGeom prst="rect">
            <a:avLst/>
          </a:prstGeom>
        </p:spPr>
      </p:pic>
      <p:pic>
        <p:nvPicPr>
          <p:cNvPr id="11" name="Picture 2" descr="Centre Léon-Bérard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603" y="320825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337" y="3309764"/>
            <a:ext cx="4469158" cy="24340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17" y="4386649"/>
            <a:ext cx="4310160" cy="135721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85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/>
      <p:bldP spid="7" grpId="0" animBg="1"/>
      <p:bldP spid="5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8568" y="2404613"/>
            <a:ext cx="5813897" cy="5391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fr-FR" dirty="0" smtClean="0"/>
              <a:t>En cas de cancer de l’ovaire avancé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71110" y="3610985"/>
            <a:ext cx="275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Prise en charge chirurgicale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71110" y="4324404"/>
            <a:ext cx="2416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Résidu tumoral minimal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71110" y="5084639"/>
            <a:ext cx="2700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Peu de complication grave </a:t>
            </a:r>
          </a:p>
          <a:p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2168568" y="3655142"/>
            <a:ext cx="761863" cy="281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 droite 8"/>
          <p:cNvSpPr/>
          <p:nvPr/>
        </p:nvSpPr>
        <p:spPr>
          <a:xfrm>
            <a:off x="2168568" y="4376801"/>
            <a:ext cx="761863" cy="281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èche droite 9"/>
          <p:cNvSpPr/>
          <p:nvPr/>
        </p:nvSpPr>
        <p:spPr>
          <a:xfrm>
            <a:off x="2168568" y="5126786"/>
            <a:ext cx="761863" cy="281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97281" y="2528559"/>
            <a:ext cx="889933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/>
              <a:t>Cancer </a:t>
            </a:r>
            <a:r>
              <a:rPr lang="fr-FR" sz="2500" dirty="0"/>
              <a:t>de l’ovaire de stade </a:t>
            </a:r>
            <a:r>
              <a:rPr lang="fr-FR" sz="2500" dirty="0" smtClean="0"/>
              <a:t>avancé (stade </a:t>
            </a:r>
            <a:r>
              <a:rPr lang="fr-FR" sz="2500" dirty="0" err="1" smtClean="0"/>
              <a:t>IIb</a:t>
            </a:r>
            <a:r>
              <a:rPr lang="fr-FR" sz="2500" dirty="0" smtClean="0"/>
              <a:t>-IV) 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" name="Flèche droite 2"/>
          <p:cNvSpPr/>
          <p:nvPr/>
        </p:nvSpPr>
        <p:spPr>
          <a:xfrm>
            <a:off x="392944" y="3515414"/>
            <a:ext cx="902044" cy="573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804086" y="4660412"/>
            <a:ext cx="978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L’objectif carcinologique </a:t>
            </a:r>
            <a:endParaRPr lang="fr-FR" sz="2400" dirty="0" smtClean="0"/>
          </a:p>
        </p:txBody>
      </p:sp>
      <p:sp>
        <p:nvSpPr>
          <p:cNvPr id="7" name="Flèche droite 6"/>
          <p:cNvSpPr/>
          <p:nvPr/>
        </p:nvSpPr>
        <p:spPr>
          <a:xfrm>
            <a:off x="392944" y="4606927"/>
            <a:ext cx="902044" cy="573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1804086" y="3515414"/>
            <a:ext cx="902465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dirty="0"/>
              <a:t>Chirurgie de </a:t>
            </a:r>
            <a:r>
              <a:rPr lang="fr-FR" sz="2300" dirty="0" err="1"/>
              <a:t>cytoréduction</a:t>
            </a:r>
            <a:r>
              <a:rPr lang="fr-FR" sz="2300" dirty="0"/>
              <a:t> </a:t>
            </a:r>
            <a:r>
              <a:rPr lang="fr-FR" sz="2300" dirty="0" smtClean="0"/>
              <a:t>puis chimiothérapie </a:t>
            </a:r>
            <a:r>
              <a:rPr lang="fr-FR" sz="2300" dirty="0"/>
              <a:t>à base de sels de platine</a:t>
            </a:r>
          </a:p>
          <a:p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2792627" y="5312967"/>
            <a:ext cx="506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Chirurgie optimale &lt; 1 cm voir &lt; 0,5 cm</a:t>
            </a:r>
            <a:endParaRPr lang="en-US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792627" y="5815729"/>
            <a:ext cx="57402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Chirurgie </a:t>
            </a:r>
            <a:r>
              <a:rPr lang="fr-FR" sz="2400" dirty="0" err="1"/>
              <a:t>sub</a:t>
            </a:r>
            <a:r>
              <a:rPr lang="fr-FR" sz="2400" dirty="0"/>
              <a:t>-optimale &gt; 1 cm voir &gt; 0,5 cm  </a:t>
            </a:r>
          </a:p>
          <a:p>
            <a:endParaRPr lang="en-US" dirty="0"/>
          </a:p>
        </p:txBody>
      </p:sp>
      <p:pic>
        <p:nvPicPr>
          <p:cNvPr id="10" name="Picture 2" descr="Centre Léon-Bérard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603" y="320825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10" y="467368"/>
            <a:ext cx="9601587" cy="57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6117" r="2476" b="77098"/>
          <a:stretch/>
        </p:blipFill>
        <p:spPr>
          <a:xfrm>
            <a:off x="2507044" y="2703101"/>
            <a:ext cx="9551773" cy="29884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693" t="942" r="1408" b="3180"/>
          <a:stretch/>
        </p:blipFill>
        <p:spPr>
          <a:xfrm>
            <a:off x="381682" y="1836213"/>
            <a:ext cx="4250725" cy="427543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2F3DB3D-CCBD-4504-8B38-B4C23AD44FD5}"/>
              </a:ext>
            </a:extLst>
          </p:cNvPr>
          <p:cNvSpPr txBox="1"/>
          <p:nvPr/>
        </p:nvSpPr>
        <p:spPr>
          <a:xfrm>
            <a:off x="4866089" y="1928364"/>
            <a:ext cx="7325911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Exentération monobloc emportant par voie </a:t>
            </a:r>
            <a:r>
              <a:rPr lang="fr-FR" sz="2000" b="1" dirty="0" err="1" smtClean="0"/>
              <a:t>extra</a:t>
            </a:r>
            <a:r>
              <a:rPr lang="fr-FR" sz="2000" b="1" dirty="0" err="1" smtClean="0"/>
              <a:t>péritonéale</a:t>
            </a:r>
            <a:r>
              <a:rPr lang="fr-FR" sz="2000" b="1" dirty="0" smtClean="0"/>
              <a:t> </a:t>
            </a:r>
            <a:r>
              <a:rPr lang="fr-FR" sz="2000" b="1" dirty="0"/>
              <a:t>: </a:t>
            </a:r>
          </a:p>
          <a:p>
            <a:r>
              <a:rPr lang="fr-FR" sz="2000" b="1" dirty="0"/>
              <a:t>utérus, annexes, Douglas, charnière recto-sigmoïdienne, péritoine pelvien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232" y="3347137"/>
            <a:ext cx="2581275" cy="2857500"/>
          </a:xfrm>
          <a:prstGeom prst="rect">
            <a:avLst/>
          </a:prstGeom>
        </p:spPr>
      </p:pic>
      <p:pic>
        <p:nvPicPr>
          <p:cNvPr id="7" name="Picture 2" descr="Centre Léon-Bérard — Wikipé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603" y="320825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GENERALITE</a:t>
            </a:r>
            <a:endParaRPr lang="fr-FR" dirty="0"/>
          </a:p>
        </p:txBody>
      </p:sp>
      <p:sp>
        <p:nvSpPr>
          <p:cNvPr id="5" name="Google Shape;115;p6"/>
          <p:cNvSpPr txBox="1">
            <a:spLocks noGrp="1"/>
          </p:cNvSpPr>
          <p:nvPr>
            <p:ph idx="1"/>
          </p:nvPr>
        </p:nvSpPr>
        <p:spPr>
          <a:xfrm>
            <a:off x="1359243" y="2518631"/>
            <a:ext cx="10120184" cy="406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endParaRPr lang="fr-FR" dirty="0"/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Laparotomie médiane </a:t>
            </a:r>
            <a:r>
              <a:rPr lang="fr-FR" dirty="0" err="1" smtClean="0">
                <a:solidFill>
                  <a:schemeClr val="tx1"/>
                </a:solidFill>
              </a:rPr>
              <a:t>xypho</a:t>
            </a:r>
            <a:r>
              <a:rPr lang="fr-FR" dirty="0" smtClean="0">
                <a:solidFill>
                  <a:schemeClr val="tx1"/>
                </a:solidFill>
              </a:rPr>
              <a:t>-pubienne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Exposition rétro péritonéale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Section du </a:t>
            </a:r>
            <a:r>
              <a:rPr lang="fr-FR" dirty="0" smtClean="0">
                <a:solidFill>
                  <a:schemeClr val="tx1"/>
                </a:solidFill>
              </a:rPr>
              <a:t>sigmoïde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Dissection postérieure du rectum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Décollement </a:t>
            </a:r>
            <a:r>
              <a:rPr lang="fr-FR" dirty="0" smtClean="0">
                <a:solidFill>
                  <a:schemeClr val="tx1"/>
                </a:solidFill>
              </a:rPr>
              <a:t>vésical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-FR" dirty="0" err="1">
                <a:solidFill>
                  <a:schemeClr val="tx1"/>
                </a:solidFill>
              </a:rPr>
              <a:t>Colpotomie</a:t>
            </a:r>
            <a:r>
              <a:rPr lang="fr-FR" dirty="0">
                <a:solidFill>
                  <a:schemeClr val="tx1"/>
                </a:solidFill>
              </a:rPr>
              <a:t> </a:t>
            </a:r>
            <a:endParaRPr lang="fr-FR" dirty="0" smtClean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fr-FR" dirty="0" smtClean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S</a:t>
            </a:r>
            <a:r>
              <a:rPr lang="fr-FR" dirty="0" smtClean="0">
                <a:solidFill>
                  <a:schemeClr val="tx1"/>
                </a:solidFill>
              </a:rPr>
              <a:t>ection </a:t>
            </a:r>
            <a:r>
              <a:rPr lang="fr-FR" dirty="0">
                <a:solidFill>
                  <a:schemeClr val="tx1"/>
                </a:solidFill>
              </a:rPr>
              <a:t>du </a:t>
            </a:r>
            <a:r>
              <a:rPr lang="fr-FR" dirty="0" smtClean="0">
                <a:solidFill>
                  <a:schemeClr val="tx1"/>
                </a:solidFill>
              </a:rPr>
              <a:t>rectum</a:t>
            </a:r>
          </a:p>
          <a:p>
            <a:pPr marL="514350" indent="-514350">
              <a:spcBef>
                <a:spcPts val="0"/>
              </a:spcBef>
              <a:buSzPts val="2800"/>
              <a:buFont typeface="Arial" panose="020B0604020202020204" pitchFamily="34" charset="0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Libération de l’angle colique gauche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-FR" dirty="0" err="1" smtClean="0">
                <a:solidFill>
                  <a:schemeClr val="tx1"/>
                </a:solidFill>
              </a:rPr>
              <a:t>Omentectomie</a:t>
            </a:r>
            <a:endParaRPr lang="fr-FR" dirty="0" smtClean="0">
              <a:solidFill>
                <a:schemeClr val="tx1"/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Rétablissement de la continuité digestive 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58497" y="1857175"/>
            <a:ext cx="2150076" cy="55399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10 ETAPES </a:t>
            </a:r>
            <a:endParaRPr lang="en-US" sz="3000" dirty="0"/>
          </a:p>
        </p:txBody>
      </p:sp>
      <p:pic>
        <p:nvPicPr>
          <p:cNvPr id="7" name="Picture 2" descr="Centre Léon-Bérard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889" y="286603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INSTALLATION ET PREPARATION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1883" y="2273691"/>
            <a:ext cx="3561217" cy="440266"/>
          </a:xfrm>
        </p:spPr>
        <p:txBody>
          <a:bodyPr/>
          <a:lstStyle/>
          <a:p>
            <a:r>
              <a:rPr lang="fr-FR" dirty="0" smtClean="0"/>
              <a:t>Décubitus dorsal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01882" y="2900026"/>
            <a:ext cx="3561217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Double abord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101881" y="3487880"/>
            <a:ext cx="3561217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Sonde vésicale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101881" y="4030711"/>
            <a:ext cx="3561217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Stomie marquée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1097278" y="2952351"/>
            <a:ext cx="761863" cy="281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droite 12"/>
          <p:cNvSpPr/>
          <p:nvPr/>
        </p:nvSpPr>
        <p:spPr>
          <a:xfrm>
            <a:off x="1097278" y="3503416"/>
            <a:ext cx="761863" cy="281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droite 13"/>
          <p:cNvSpPr/>
          <p:nvPr/>
        </p:nvSpPr>
        <p:spPr>
          <a:xfrm>
            <a:off x="1097278" y="4062064"/>
            <a:ext cx="761863" cy="281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èche droite 15"/>
          <p:cNvSpPr/>
          <p:nvPr/>
        </p:nvSpPr>
        <p:spPr>
          <a:xfrm>
            <a:off x="1097278" y="2316876"/>
            <a:ext cx="761863" cy="281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897" y="2746927"/>
            <a:ext cx="4008214" cy="2603550"/>
          </a:xfrm>
          <a:prstGeom prst="rect">
            <a:avLst/>
          </a:prstGeom>
        </p:spPr>
      </p:pic>
      <p:pic>
        <p:nvPicPr>
          <p:cNvPr id="12" name="Picture 2" descr="Centre Léon-Bérard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598" y="272058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6916" y="924619"/>
            <a:ext cx="10419217" cy="798246"/>
          </a:xfrm>
        </p:spPr>
        <p:txBody>
          <a:bodyPr>
            <a:normAutofit/>
          </a:bodyPr>
          <a:lstStyle/>
          <a:p>
            <a:r>
              <a:rPr lang="fr-FR" sz="4000" dirty="0" smtClean="0"/>
              <a:t>Etape 1  : </a:t>
            </a:r>
            <a:r>
              <a:rPr lang="fr-FR" sz="4000" dirty="0" smtClean="0">
                <a:solidFill>
                  <a:schemeClr val="tx1"/>
                </a:solidFill>
              </a:rPr>
              <a:t>Laparotomie </a:t>
            </a:r>
            <a:r>
              <a:rPr lang="fr-FR" sz="4000" dirty="0">
                <a:solidFill>
                  <a:schemeClr val="tx1"/>
                </a:solidFill>
              </a:rPr>
              <a:t>médiane </a:t>
            </a:r>
            <a:r>
              <a:rPr lang="fr-FR" sz="4000" dirty="0" err="1" smtClean="0">
                <a:solidFill>
                  <a:schemeClr val="tx1"/>
                </a:solidFill>
              </a:rPr>
              <a:t>xypho</a:t>
            </a:r>
            <a:r>
              <a:rPr lang="fr-FR" sz="4000" dirty="0" smtClean="0">
                <a:solidFill>
                  <a:schemeClr val="tx1"/>
                </a:solidFill>
              </a:rPr>
              <a:t>-pubienne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0464" y="2511899"/>
            <a:ext cx="4006061" cy="909823"/>
          </a:xfrm>
        </p:spPr>
        <p:txBody>
          <a:bodyPr/>
          <a:lstStyle/>
          <a:p>
            <a:r>
              <a:rPr lang="fr-FR" dirty="0" smtClean="0"/>
              <a:t>Laparotomie </a:t>
            </a:r>
            <a:r>
              <a:rPr lang="fr-FR" dirty="0" err="1" smtClean="0"/>
              <a:t>xypho</a:t>
            </a:r>
            <a:r>
              <a:rPr lang="fr-FR" dirty="0" smtClean="0"/>
              <a:t> pubienne 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250464" y="3626387"/>
            <a:ext cx="4006061" cy="9098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Exploration cavité abdominale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250464" y="4740875"/>
            <a:ext cx="4006061" cy="9098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Cytologie péritonéale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1183855" y="2511899"/>
            <a:ext cx="761863" cy="281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èche droite 7"/>
          <p:cNvSpPr/>
          <p:nvPr/>
        </p:nvSpPr>
        <p:spPr>
          <a:xfrm>
            <a:off x="1183856" y="3599461"/>
            <a:ext cx="761863" cy="281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 droite 8"/>
          <p:cNvSpPr/>
          <p:nvPr/>
        </p:nvSpPr>
        <p:spPr>
          <a:xfrm>
            <a:off x="1183857" y="4743545"/>
            <a:ext cx="761863" cy="281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9E923AF-DAA3-4CFD-B9D0-D0B21CAFE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012" y="1838526"/>
            <a:ext cx="3217101" cy="4256849"/>
          </a:xfrm>
          <a:prstGeom prst="rect">
            <a:avLst/>
          </a:prstGeom>
        </p:spPr>
      </p:pic>
      <p:pic>
        <p:nvPicPr>
          <p:cNvPr id="11" name="Picture 2" descr="Centre Léon-Bérard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38" y="54476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52616"/>
            <a:ext cx="10058400" cy="884744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Etape 2 : Exposition rétro péritonéale </a:t>
            </a:r>
            <a:endParaRPr lang="fr-FR" sz="4000" dirty="0"/>
          </a:p>
        </p:txBody>
      </p:sp>
      <p:sp>
        <p:nvSpPr>
          <p:cNvPr id="4" name="Rectangle 3"/>
          <p:cNvSpPr/>
          <p:nvPr/>
        </p:nvSpPr>
        <p:spPr>
          <a:xfrm>
            <a:off x="589004" y="2025127"/>
            <a:ext cx="897512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Incision péritoine au pourtour du détroit supérieur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Repérer les uretères, ligature / section pédicules lombo-ovariens</a:t>
            </a:r>
          </a:p>
          <a:p>
            <a:pPr>
              <a:buClr>
                <a:schemeClr val="accent1"/>
              </a:buClr>
            </a:pPr>
            <a:endParaRPr lang="fr-FR" sz="20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Incision péritoine </a:t>
            </a:r>
            <a:r>
              <a:rPr lang="fr-FR" sz="2000" dirty="0" err="1" smtClean="0"/>
              <a:t>latéro</a:t>
            </a:r>
            <a:r>
              <a:rPr lang="fr-FR" sz="2000" dirty="0" smtClean="0"/>
              <a:t> pelvien et pré vésical </a:t>
            </a:r>
          </a:p>
          <a:p>
            <a:pPr>
              <a:buClr>
                <a:schemeClr val="accent1"/>
              </a:buClr>
            </a:pPr>
            <a:endParaRPr lang="fr-FR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Ligature </a:t>
            </a:r>
            <a:r>
              <a:rPr lang="fr-FR" sz="2000" dirty="0"/>
              <a:t>et section des ligaments </a:t>
            </a:r>
            <a:r>
              <a:rPr lang="fr-FR" sz="2000" dirty="0" smtClean="0"/>
              <a:t>ronds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err="1" smtClean="0"/>
              <a:t>Lymphadenectomie</a:t>
            </a:r>
            <a:r>
              <a:rPr lang="fr-FR" sz="2000" dirty="0" smtClean="0"/>
              <a:t> pelvienne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Ligature artère utérine à son origine </a:t>
            </a:r>
            <a:endParaRPr lang="fr-FR" sz="2000" dirty="0"/>
          </a:p>
          <a:p>
            <a:pPr marL="285750" indent="-285750">
              <a:buClr>
                <a:srgbClr val="FC5B4A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055" y="3941805"/>
            <a:ext cx="6868498" cy="2125963"/>
          </a:xfrm>
          <a:prstGeom prst="rect">
            <a:avLst/>
          </a:prstGeom>
        </p:spPr>
      </p:pic>
      <p:pic>
        <p:nvPicPr>
          <p:cNvPr id="6" name="Picture 2" descr="Centre Léon-Bérard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885" y="274793"/>
            <a:ext cx="1814674" cy="11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608" y="1795023"/>
            <a:ext cx="1911733" cy="21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584</TotalTime>
  <Words>363</Words>
  <Application>Microsoft Office PowerPoint</Application>
  <PresentationFormat>Grand écran</PresentationFormat>
  <Paragraphs>135</Paragraphs>
  <Slides>20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Rétrospective</vt:lpstr>
      <vt:lpstr>Pelvectomie postérieure selon HUDSON </vt:lpstr>
      <vt:lpstr>INTRODUCTION </vt:lpstr>
      <vt:lpstr>INTRODUCTION </vt:lpstr>
      <vt:lpstr>Présentation PowerPoint</vt:lpstr>
      <vt:lpstr>INTRODUCTION </vt:lpstr>
      <vt:lpstr>GENERALITE</vt:lpstr>
      <vt:lpstr>INSTALLATION ET PREPARATION</vt:lpstr>
      <vt:lpstr>Etape 1  : Laparotomie médiane xypho-pubienne</vt:lpstr>
      <vt:lpstr>Etape 2 : Exposition rétro péritonéale </vt:lpstr>
      <vt:lpstr>Etape 3 : Section du sigmoïde </vt:lpstr>
      <vt:lpstr>Etape 4 : Dissection postérieure du rectum </vt:lpstr>
      <vt:lpstr>Etape 5 : Décollement vésical</vt:lpstr>
      <vt:lpstr>Etape 6 : Colpotomie</vt:lpstr>
      <vt:lpstr>Etape 7 : Section du rectum</vt:lpstr>
      <vt:lpstr>Présentation PowerPoint</vt:lpstr>
      <vt:lpstr>Etape 8 : Libération de l’angle colique gauche</vt:lpstr>
      <vt:lpstr>Etape 9 : Omentectomie totale </vt:lpstr>
      <vt:lpstr>Etape 10 : Rétablissement de la continuité digestive</vt:lpstr>
      <vt:lpstr>Présentation PowerPoint</vt:lpstr>
      <vt:lpstr>Conclusion</vt:lpstr>
    </vt:vector>
  </TitlesOfParts>
  <Company>Centre Léon Bérard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Pelvectomie postérieure selon HUDSON </dc:title>
  <dc:creator>BECK Marion</dc:creator>
  <cp:lastModifiedBy>CROZET Jessica</cp:lastModifiedBy>
  <cp:revision>92</cp:revision>
  <dcterms:created xsi:type="dcterms:W3CDTF">2021-05-18T16:24:15Z</dcterms:created>
  <dcterms:modified xsi:type="dcterms:W3CDTF">2021-06-09T11:22:43Z</dcterms:modified>
</cp:coreProperties>
</file>