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sldIdLst>
    <p:sldId id="256" r:id="rId2"/>
    <p:sldId id="279" r:id="rId3"/>
    <p:sldId id="271" r:id="rId4"/>
    <p:sldId id="257" r:id="rId5"/>
    <p:sldId id="258" r:id="rId6"/>
    <p:sldId id="259" r:id="rId7"/>
    <p:sldId id="260" r:id="rId8"/>
    <p:sldId id="267" r:id="rId9"/>
    <p:sldId id="278" r:id="rId10"/>
    <p:sldId id="268" r:id="rId11"/>
    <p:sldId id="269" r:id="rId12"/>
    <p:sldId id="270" r:id="rId13"/>
    <p:sldId id="261" r:id="rId14"/>
    <p:sldId id="262" r:id="rId15"/>
    <p:sldId id="263" r:id="rId16"/>
    <p:sldId id="264" r:id="rId17"/>
    <p:sldId id="265" r:id="rId18"/>
    <p:sldId id="280" r:id="rId19"/>
    <p:sldId id="273" r:id="rId20"/>
    <p:sldId id="277" r:id="rId21"/>
    <p:sldId id="276" r:id="rId22"/>
    <p:sldId id="275" r:id="rId23"/>
    <p:sldId id="27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2D5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05"/>
    <p:restoredTop sz="86430"/>
  </p:normalViewPr>
  <p:slideViewPr>
    <p:cSldViewPr snapToGrid="0" snapToObjects="1">
      <p:cViewPr varScale="1">
        <p:scale>
          <a:sx n="106" d="100"/>
          <a:sy n="106" d="100"/>
        </p:scale>
        <p:origin x="114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575BF5-E32A-864B-B501-622C14DB0439}" type="doc">
      <dgm:prSet loTypeId="urn:microsoft.com/office/officeart/2005/8/layout/process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0E01ED03-A2C6-B847-B88D-2EF49CA1D741}">
      <dgm:prSet phldrT="[Texte]"/>
      <dgm:spPr/>
      <dgm:t>
        <a:bodyPr/>
        <a:lstStyle/>
        <a:p>
          <a:r>
            <a:rPr lang="fr-FR" dirty="0"/>
            <a:t>Eligibilité</a:t>
          </a:r>
        </a:p>
      </dgm:t>
    </dgm:pt>
    <dgm:pt modelId="{1FE23C34-B0EA-2F42-B3F3-EA385F76497D}" type="parTrans" cxnId="{AE350AD6-06B4-724D-9232-14EADBBB11C9}">
      <dgm:prSet/>
      <dgm:spPr/>
      <dgm:t>
        <a:bodyPr/>
        <a:lstStyle/>
        <a:p>
          <a:endParaRPr lang="fr-FR"/>
        </a:p>
      </dgm:t>
    </dgm:pt>
    <dgm:pt modelId="{CD23931B-7711-3D4A-BA38-0927D46A344B}" type="sibTrans" cxnId="{AE350AD6-06B4-724D-9232-14EADBBB11C9}">
      <dgm:prSet/>
      <dgm:spPr/>
      <dgm:t>
        <a:bodyPr/>
        <a:lstStyle/>
        <a:p>
          <a:endParaRPr lang="fr-FR"/>
        </a:p>
      </dgm:t>
    </dgm:pt>
    <dgm:pt modelId="{E32AE042-9E63-DC4C-B921-2073914C677B}">
      <dgm:prSet phldrT="[Texte]"/>
      <dgm:spPr/>
      <dgm:t>
        <a:bodyPr/>
        <a:lstStyle/>
        <a:p>
          <a:r>
            <a:rPr lang="fr-FR" dirty="0"/>
            <a:t>Randomisation</a:t>
          </a:r>
        </a:p>
      </dgm:t>
    </dgm:pt>
    <dgm:pt modelId="{5AD51E05-497D-B84F-818B-7EADFC746F9D}" type="parTrans" cxnId="{EBB4FE89-88CA-184B-9B70-71920E2D82FB}">
      <dgm:prSet/>
      <dgm:spPr/>
      <dgm:t>
        <a:bodyPr/>
        <a:lstStyle/>
        <a:p>
          <a:endParaRPr lang="fr-FR"/>
        </a:p>
      </dgm:t>
    </dgm:pt>
    <dgm:pt modelId="{1B11B0B8-A656-2440-ADB4-412293B55414}" type="sibTrans" cxnId="{EBB4FE89-88CA-184B-9B70-71920E2D82FB}">
      <dgm:prSet/>
      <dgm:spPr/>
      <dgm:t>
        <a:bodyPr/>
        <a:lstStyle/>
        <a:p>
          <a:endParaRPr lang="fr-FR"/>
        </a:p>
      </dgm:t>
    </dgm:pt>
    <dgm:pt modelId="{3314A5E2-C8AE-CF43-B9E6-84ACCB1895B4}">
      <dgm:prSet/>
      <dgm:spPr/>
      <dgm:t>
        <a:bodyPr/>
        <a:lstStyle/>
        <a:p>
          <a:r>
            <a:rPr lang="fr-FR" dirty="0">
              <a:solidFill>
                <a:srgbClr val="FF9300"/>
              </a:solidFill>
            </a:rPr>
            <a:t>OABP</a:t>
          </a:r>
        </a:p>
      </dgm:t>
    </dgm:pt>
    <dgm:pt modelId="{9502FD73-0D07-4448-B0D2-3A3E8F23E6C9}" type="parTrans" cxnId="{8B1C5C57-9DBA-C64D-9FF7-4B5F9CA0B297}">
      <dgm:prSet/>
      <dgm:spPr/>
      <dgm:t>
        <a:bodyPr/>
        <a:lstStyle/>
        <a:p>
          <a:endParaRPr lang="fr-FR"/>
        </a:p>
      </dgm:t>
    </dgm:pt>
    <dgm:pt modelId="{B7395E84-94D7-1E45-B559-52AED86AE445}" type="sibTrans" cxnId="{8B1C5C57-9DBA-C64D-9FF7-4B5F9CA0B297}">
      <dgm:prSet/>
      <dgm:spPr/>
      <dgm:t>
        <a:bodyPr/>
        <a:lstStyle/>
        <a:p>
          <a:endParaRPr lang="fr-FR"/>
        </a:p>
      </dgm:t>
    </dgm:pt>
    <dgm:pt modelId="{00AC3A67-86B3-F94B-A696-F1A23BD93D62}">
      <dgm:prSet/>
      <dgm:spPr/>
      <dgm:t>
        <a:bodyPr/>
        <a:lstStyle/>
        <a:p>
          <a:r>
            <a:rPr lang="fr-FR" dirty="0">
              <a:solidFill>
                <a:srgbClr val="2D52BD"/>
              </a:solidFill>
            </a:rPr>
            <a:t>MBP </a:t>
          </a:r>
          <a:r>
            <a:rPr lang="fr-FR" dirty="0">
              <a:solidFill>
                <a:schemeClr val="tx1"/>
              </a:solidFill>
            </a:rPr>
            <a:t>+ </a:t>
          </a:r>
          <a:r>
            <a:rPr lang="fr-FR" dirty="0">
              <a:solidFill>
                <a:srgbClr val="FF9300"/>
              </a:solidFill>
            </a:rPr>
            <a:t>OABP</a:t>
          </a:r>
        </a:p>
      </dgm:t>
    </dgm:pt>
    <dgm:pt modelId="{A4B09886-48F4-9548-9BAC-FDB1198D32CD}" type="sibTrans" cxnId="{A9FE9A6F-B628-ED40-8370-A12A7AD08736}">
      <dgm:prSet/>
      <dgm:spPr/>
      <dgm:t>
        <a:bodyPr/>
        <a:lstStyle/>
        <a:p>
          <a:endParaRPr lang="fr-FR"/>
        </a:p>
      </dgm:t>
    </dgm:pt>
    <dgm:pt modelId="{DBF47355-D991-0344-8805-CC5378711DEC}" type="parTrans" cxnId="{A9FE9A6F-B628-ED40-8370-A12A7AD08736}">
      <dgm:prSet/>
      <dgm:spPr/>
      <dgm:t>
        <a:bodyPr/>
        <a:lstStyle/>
        <a:p>
          <a:endParaRPr lang="fr-FR"/>
        </a:p>
      </dgm:t>
    </dgm:pt>
    <dgm:pt modelId="{C4214250-3FD3-BE40-8C75-C6E035571A3F}" type="pres">
      <dgm:prSet presAssocID="{73575BF5-E32A-864B-B501-622C14DB04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AE9C100-FFCA-6C4C-BCF8-9C36ADAF7BB6}" type="pres">
      <dgm:prSet presAssocID="{0E01ED03-A2C6-B847-B88D-2EF49CA1D741}" presName="node" presStyleLbl="node1" presStyleIdx="0" presStyleCnt="4" custScaleX="54742" custScaleY="60061" custLinFactX="1500" custLinFactNeighborX="100000" custLinFactNeighborY="-652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B151C3-4A4A-0B4A-95F5-E2E06F311ADD}" type="pres">
      <dgm:prSet presAssocID="{CD23931B-7711-3D4A-BA38-0927D46A344B}" presName="sibTrans" presStyleLbl="sibTrans2D1" presStyleIdx="0" presStyleCnt="3"/>
      <dgm:spPr/>
      <dgm:t>
        <a:bodyPr/>
        <a:lstStyle/>
        <a:p>
          <a:endParaRPr lang="fr-FR"/>
        </a:p>
      </dgm:t>
    </dgm:pt>
    <dgm:pt modelId="{1C38BCB0-17C8-8541-9242-1F51E4907289}" type="pres">
      <dgm:prSet presAssocID="{CD23931B-7711-3D4A-BA38-0927D46A344B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DA2FB0AA-FCAB-9E44-A11B-498ED803E3B6}" type="pres">
      <dgm:prSet presAssocID="{E32AE042-9E63-DC4C-B921-2073914C677B}" presName="node" presStyleLbl="node1" presStyleIdx="1" presStyleCnt="4" custScaleX="77143" custScaleY="62416" custLinFactX="37028" custLinFactNeighborX="100000" custLinFactNeighborY="-6484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6CE5C0-9F9C-634C-A83C-DCB7648FA1CB}" type="pres">
      <dgm:prSet presAssocID="{1B11B0B8-A656-2440-ADB4-412293B55414}" presName="sibTrans" presStyleLbl="sibTrans2D1" presStyleIdx="1" presStyleCnt="3"/>
      <dgm:spPr/>
      <dgm:t>
        <a:bodyPr/>
        <a:lstStyle/>
        <a:p>
          <a:endParaRPr lang="fr-FR"/>
        </a:p>
      </dgm:t>
    </dgm:pt>
    <dgm:pt modelId="{B8B04E69-CB5B-E941-8291-67B521530561}" type="pres">
      <dgm:prSet presAssocID="{1B11B0B8-A656-2440-ADB4-412293B55414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A47E25CC-4A2B-0F4A-A5BB-38A2FD7CC84C}" type="pres">
      <dgm:prSet presAssocID="{3314A5E2-C8AE-CF43-B9E6-84ACCB1895B4}" presName="node" presStyleLbl="node1" presStyleIdx="2" presStyleCnt="4" custScaleX="60718" custScaleY="58638" custLinFactX="-17975" custLinFactNeighborX="-100000" custLinFactNeighborY="3669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D5A8FD-131E-8143-BBA4-37D59CC3AC37}" type="pres">
      <dgm:prSet presAssocID="{B7395E84-94D7-1E45-B559-52AED86AE445}" presName="sibTrans" presStyleLbl="sibTrans2D1" presStyleIdx="2" presStyleCnt="3" custAng="7548807" custFlipHor="1" custScaleX="42050" custScaleY="110995" custLinFactX="57274" custLinFactY="-22682" custLinFactNeighborX="100000" custLinFactNeighborY="-100000"/>
      <dgm:spPr/>
      <dgm:t>
        <a:bodyPr/>
        <a:lstStyle/>
        <a:p>
          <a:endParaRPr lang="fr-FR"/>
        </a:p>
      </dgm:t>
    </dgm:pt>
    <dgm:pt modelId="{C4465512-593A-9C4B-833F-4827342A96E1}" type="pres">
      <dgm:prSet presAssocID="{B7395E84-94D7-1E45-B559-52AED86AE445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B39AC6FC-E0D6-1247-A545-33F17684D428}" type="pres">
      <dgm:prSet presAssocID="{00AC3A67-86B3-F94B-A696-F1A23BD93D62}" presName="node" presStyleLbl="node1" presStyleIdx="3" presStyleCnt="4" custScaleX="67089" custScaleY="61423" custLinFactNeighborX="-94981" custLinFactNeighborY="367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16052D5-2F97-074A-AB6E-5CB4E127B323}" type="presOf" srcId="{E32AE042-9E63-DC4C-B921-2073914C677B}" destId="{DA2FB0AA-FCAB-9E44-A11B-498ED803E3B6}" srcOrd="0" destOrd="0" presId="urn:microsoft.com/office/officeart/2005/8/layout/process1"/>
    <dgm:cxn modelId="{AE350AD6-06B4-724D-9232-14EADBBB11C9}" srcId="{73575BF5-E32A-864B-B501-622C14DB0439}" destId="{0E01ED03-A2C6-B847-B88D-2EF49CA1D741}" srcOrd="0" destOrd="0" parTransId="{1FE23C34-B0EA-2F42-B3F3-EA385F76497D}" sibTransId="{CD23931B-7711-3D4A-BA38-0927D46A344B}"/>
    <dgm:cxn modelId="{E7957299-6165-8640-8732-9DEBA94DE6E2}" type="presOf" srcId="{CD23931B-7711-3D4A-BA38-0927D46A344B}" destId="{1C38BCB0-17C8-8541-9242-1F51E4907289}" srcOrd="1" destOrd="0" presId="urn:microsoft.com/office/officeart/2005/8/layout/process1"/>
    <dgm:cxn modelId="{661C5210-8F59-4346-B955-95180EA73810}" type="presOf" srcId="{3314A5E2-C8AE-CF43-B9E6-84ACCB1895B4}" destId="{A47E25CC-4A2B-0F4A-A5BB-38A2FD7CC84C}" srcOrd="0" destOrd="0" presId="urn:microsoft.com/office/officeart/2005/8/layout/process1"/>
    <dgm:cxn modelId="{1597C058-5191-6144-A426-58C4D7C50245}" type="presOf" srcId="{00AC3A67-86B3-F94B-A696-F1A23BD93D62}" destId="{B39AC6FC-E0D6-1247-A545-33F17684D428}" srcOrd="0" destOrd="0" presId="urn:microsoft.com/office/officeart/2005/8/layout/process1"/>
    <dgm:cxn modelId="{ED326945-8774-7F4B-AB91-7A56E54933A2}" type="presOf" srcId="{1B11B0B8-A656-2440-ADB4-412293B55414}" destId="{B8B04E69-CB5B-E941-8291-67B521530561}" srcOrd="1" destOrd="0" presId="urn:microsoft.com/office/officeart/2005/8/layout/process1"/>
    <dgm:cxn modelId="{EBB4FE89-88CA-184B-9B70-71920E2D82FB}" srcId="{73575BF5-E32A-864B-B501-622C14DB0439}" destId="{E32AE042-9E63-DC4C-B921-2073914C677B}" srcOrd="1" destOrd="0" parTransId="{5AD51E05-497D-B84F-818B-7EADFC746F9D}" sibTransId="{1B11B0B8-A656-2440-ADB4-412293B55414}"/>
    <dgm:cxn modelId="{53E402CB-6D00-B34C-889F-5BCABFE57A2F}" type="presOf" srcId="{0E01ED03-A2C6-B847-B88D-2EF49CA1D741}" destId="{5AE9C100-FFCA-6C4C-BCF8-9C36ADAF7BB6}" srcOrd="0" destOrd="0" presId="urn:microsoft.com/office/officeart/2005/8/layout/process1"/>
    <dgm:cxn modelId="{8B1C5C57-9DBA-C64D-9FF7-4B5F9CA0B297}" srcId="{73575BF5-E32A-864B-B501-622C14DB0439}" destId="{3314A5E2-C8AE-CF43-B9E6-84ACCB1895B4}" srcOrd="2" destOrd="0" parTransId="{9502FD73-0D07-4448-B0D2-3A3E8F23E6C9}" sibTransId="{B7395E84-94D7-1E45-B559-52AED86AE445}"/>
    <dgm:cxn modelId="{F23F0222-D759-5449-9F19-7FADF72B4D37}" type="presOf" srcId="{CD23931B-7711-3D4A-BA38-0927D46A344B}" destId="{97B151C3-4A4A-0B4A-95F5-E2E06F311ADD}" srcOrd="0" destOrd="0" presId="urn:microsoft.com/office/officeart/2005/8/layout/process1"/>
    <dgm:cxn modelId="{DF4F8904-3659-2844-B8DA-479490E73A94}" type="presOf" srcId="{73575BF5-E32A-864B-B501-622C14DB0439}" destId="{C4214250-3FD3-BE40-8C75-C6E035571A3F}" srcOrd="0" destOrd="0" presId="urn:microsoft.com/office/officeart/2005/8/layout/process1"/>
    <dgm:cxn modelId="{A9FE9A6F-B628-ED40-8370-A12A7AD08736}" srcId="{73575BF5-E32A-864B-B501-622C14DB0439}" destId="{00AC3A67-86B3-F94B-A696-F1A23BD93D62}" srcOrd="3" destOrd="0" parTransId="{DBF47355-D991-0344-8805-CC5378711DEC}" sibTransId="{A4B09886-48F4-9548-9BAC-FDB1198D32CD}"/>
    <dgm:cxn modelId="{D5A012E0-52CA-C549-8E29-D7AC6C51EE5C}" type="presOf" srcId="{B7395E84-94D7-1E45-B559-52AED86AE445}" destId="{C4465512-593A-9C4B-833F-4827342A96E1}" srcOrd="1" destOrd="0" presId="urn:microsoft.com/office/officeart/2005/8/layout/process1"/>
    <dgm:cxn modelId="{B04D6B8B-E731-4F47-9397-E952DE204CF5}" type="presOf" srcId="{B7395E84-94D7-1E45-B559-52AED86AE445}" destId="{28D5A8FD-131E-8143-BBA4-37D59CC3AC37}" srcOrd="0" destOrd="0" presId="urn:microsoft.com/office/officeart/2005/8/layout/process1"/>
    <dgm:cxn modelId="{08B7DECB-A3DE-CB44-99FA-701329DA6EC0}" type="presOf" srcId="{1B11B0B8-A656-2440-ADB4-412293B55414}" destId="{B96CE5C0-9F9C-634C-A83C-DCB7648FA1CB}" srcOrd="0" destOrd="0" presId="urn:microsoft.com/office/officeart/2005/8/layout/process1"/>
    <dgm:cxn modelId="{73CC8C85-35AD-5042-9B10-A28406610563}" type="presParOf" srcId="{C4214250-3FD3-BE40-8C75-C6E035571A3F}" destId="{5AE9C100-FFCA-6C4C-BCF8-9C36ADAF7BB6}" srcOrd="0" destOrd="0" presId="urn:microsoft.com/office/officeart/2005/8/layout/process1"/>
    <dgm:cxn modelId="{3EEBE4B4-B718-9449-A659-037004F0C346}" type="presParOf" srcId="{C4214250-3FD3-BE40-8C75-C6E035571A3F}" destId="{97B151C3-4A4A-0B4A-95F5-E2E06F311ADD}" srcOrd="1" destOrd="0" presId="urn:microsoft.com/office/officeart/2005/8/layout/process1"/>
    <dgm:cxn modelId="{49CFE203-D442-F349-B1CA-6725DEC5401E}" type="presParOf" srcId="{97B151C3-4A4A-0B4A-95F5-E2E06F311ADD}" destId="{1C38BCB0-17C8-8541-9242-1F51E4907289}" srcOrd="0" destOrd="0" presId="urn:microsoft.com/office/officeart/2005/8/layout/process1"/>
    <dgm:cxn modelId="{C6C8AB2C-6C73-774E-9D38-033A246D3C4B}" type="presParOf" srcId="{C4214250-3FD3-BE40-8C75-C6E035571A3F}" destId="{DA2FB0AA-FCAB-9E44-A11B-498ED803E3B6}" srcOrd="2" destOrd="0" presId="urn:microsoft.com/office/officeart/2005/8/layout/process1"/>
    <dgm:cxn modelId="{A328F4D5-AC0E-A043-8424-4A0AA1AC3075}" type="presParOf" srcId="{C4214250-3FD3-BE40-8C75-C6E035571A3F}" destId="{B96CE5C0-9F9C-634C-A83C-DCB7648FA1CB}" srcOrd="3" destOrd="0" presId="urn:microsoft.com/office/officeart/2005/8/layout/process1"/>
    <dgm:cxn modelId="{24AF93ED-60EB-8B44-8BFC-4016F7D9BE41}" type="presParOf" srcId="{B96CE5C0-9F9C-634C-A83C-DCB7648FA1CB}" destId="{B8B04E69-CB5B-E941-8291-67B521530561}" srcOrd="0" destOrd="0" presId="urn:microsoft.com/office/officeart/2005/8/layout/process1"/>
    <dgm:cxn modelId="{00D852AB-5E03-8F47-8021-3AF7EEBDD719}" type="presParOf" srcId="{C4214250-3FD3-BE40-8C75-C6E035571A3F}" destId="{A47E25CC-4A2B-0F4A-A5BB-38A2FD7CC84C}" srcOrd="4" destOrd="0" presId="urn:microsoft.com/office/officeart/2005/8/layout/process1"/>
    <dgm:cxn modelId="{8E3A3281-616D-CC45-BDF3-27EBDC11D686}" type="presParOf" srcId="{C4214250-3FD3-BE40-8C75-C6E035571A3F}" destId="{28D5A8FD-131E-8143-BBA4-37D59CC3AC37}" srcOrd="5" destOrd="0" presId="urn:microsoft.com/office/officeart/2005/8/layout/process1"/>
    <dgm:cxn modelId="{9460356B-19C6-7A43-884D-0A22F8BF1738}" type="presParOf" srcId="{28D5A8FD-131E-8143-BBA4-37D59CC3AC37}" destId="{C4465512-593A-9C4B-833F-4827342A96E1}" srcOrd="0" destOrd="0" presId="urn:microsoft.com/office/officeart/2005/8/layout/process1"/>
    <dgm:cxn modelId="{6E616185-E720-A34C-8D62-C246566653D5}" type="presParOf" srcId="{C4214250-3FD3-BE40-8C75-C6E035571A3F}" destId="{B39AC6FC-E0D6-1247-A545-33F17684D428}" srcOrd="6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9C100-FFCA-6C4C-BCF8-9C36ADAF7BB6}">
      <dsp:nvSpPr>
        <dsp:cNvPr id="0" name=""/>
        <dsp:cNvSpPr/>
      </dsp:nvSpPr>
      <dsp:spPr>
        <a:xfrm>
          <a:off x="1214731" y="1223655"/>
          <a:ext cx="1597120" cy="10513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Eligibilité</a:t>
          </a:r>
        </a:p>
      </dsp:txBody>
      <dsp:txXfrm>
        <a:off x="1245525" y="1254449"/>
        <a:ext cx="1535532" cy="989794"/>
      </dsp:txXfrm>
    </dsp:sp>
    <dsp:sp modelId="{97B151C3-4A4A-0B4A-95F5-E2E06F311ADD}">
      <dsp:nvSpPr>
        <dsp:cNvPr id="0" name=""/>
        <dsp:cNvSpPr/>
      </dsp:nvSpPr>
      <dsp:spPr>
        <a:xfrm rot="5963">
          <a:off x="3362741" y="1390925"/>
          <a:ext cx="1167889" cy="723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900" kern="1200"/>
        </a:p>
      </dsp:txBody>
      <dsp:txXfrm>
        <a:off x="3362741" y="1535447"/>
        <a:ext cx="950824" cy="434130"/>
      </dsp:txXfrm>
    </dsp:sp>
    <dsp:sp modelId="{DA2FB0AA-FCAB-9E44-A11B-498ED803E3B6}">
      <dsp:nvSpPr>
        <dsp:cNvPr id="0" name=""/>
        <dsp:cNvSpPr/>
      </dsp:nvSpPr>
      <dsp:spPr>
        <a:xfrm>
          <a:off x="5015413" y="1210202"/>
          <a:ext cx="2250679" cy="1092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/>
            <a:t>Randomisation</a:t>
          </a:r>
        </a:p>
      </dsp:txBody>
      <dsp:txXfrm>
        <a:off x="5047414" y="1242203"/>
        <a:ext cx="2186677" cy="1028605"/>
      </dsp:txXfrm>
    </dsp:sp>
    <dsp:sp modelId="{B96CE5C0-9F9C-634C-A83C-DCB7648FA1CB}">
      <dsp:nvSpPr>
        <dsp:cNvPr id="0" name=""/>
        <dsp:cNvSpPr/>
      </dsp:nvSpPr>
      <dsp:spPr>
        <a:xfrm rot="8587118">
          <a:off x="4602882" y="2310766"/>
          <a:ext cx="633998" cy="723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900" kern="1200"/>
        </a:p>
      </dsp:txBody>
      <dsp:txXfrm rot="10800000">
        <a:off x="4774050" y="2398401"/>
        <a:ext cx="443799" cy="434130"/>
      </dsp:txXfrm>
    </dsp:sp>
    <dsp:sp modelId="{A47E25CC-4A2B-0F4A-A5BB-38A2FD7CC84C}">
      <dsp:nvSpPr>
        <dsp:cNvPr id="0" name=""/>
        <dsp:cNvSpPr/>
      </dsp:nvSpPr>
      <dsp:spPr>
        <a:xfrm>
          <a:off x="2886049" y="3020735"/>
          <a:ext cx="1771472" cy="10264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>
              <a:solidFill>
                <a:srgbClr val="FF9300"/>
              </a:solidFill>
            </a:rPr>
            <a:t>OABP</a:t>
          </a:r>
        </a:p>
      </dsp:txBody>
      <dsp:txXfrm>
        <a:off x="2916113" y="3050799"/>
        <a:ext cx="1711344" cy="966344"/>
      </dsp:txXfrm>
    </dsp:sp>
    <dsp:sp modelId="{28D5A8FD-131E-8143-BBA4-37D59CC3AC37}">
      <dsp:nvSpPr>
        <dsp:cNvPr id="0" name=""/>
        <dsp:cNvSpPr/>
      </dsp:nvSpPr>
      <dsp:spPr>
        <a:xfrm rot="14050362" flipH="1">
          <a:off x="6922364" y="2245195"/>
          <a:ext cx="408007" cy="8031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900" kern="1200"/>
        </a:p>
      </dsp:txBody>
      <dsp:txXfrm>
        <a:off x="6947741" y="2356195"/>
        <a:ext cx="285605" cy="481862"/>
      </dsp:txXfrm>
    </dsp:sp>
    <dsp:sp modelId="{B39AC6FC-E0D6-1247-A545-33F17684D428}">
      <dsp:nvSpPr>
        <dsp:cNvPr id="0" name=""/>
        <dsp:cNvSpPr/>
      </dsp:nvSpPr>
      <dsp:spPr>
        <a:xfrm>
          <a:off x="6488260" y="2997252"/>
          <a:ext cx="1957349" cy="10752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>
              <a:solidFill>
                <a:srgbClr val="2D52BD"/>
              </a:solidFill>
            </a:rPr>
            <a:t>MBP </a:t>
          </a:r>
          <a:r>
            <a:rPr lang="fr-FR" sz="2300" kern="1200" dirty="0">
              <a:solidFill>
                <a:schemeClr val="tx1"/>
              </a:solidFill>
            </a:rPr>
            <a:t>+ </a:t>
          </a:r>
          <a:r>
            <a:rPr lang="fr-FR" sz="2300" kern="1200" dirty="0">
              <a:solidFill>
                <a:srgbClr val="FF9300"/>
              </a:solidFill>
            </a:rPr>
            <a:t>OABP</a:t>
          </a:r>
        </a:p>
      </dsp:txBody>
      <dsp:txXfrm>
        <a:off x="6519752" y="3028744"/>
        <a:ext cx="1894365" cy="1012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26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85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883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432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04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561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63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73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69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11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62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83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89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62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20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34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53009-B28C-E940-9781-EEB93F217DC5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B23228-4AB6-8145-BDAD-0204F2915F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91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2AC7E0-6D09-984A-9FA0-94B73C9954C8}"/>
              </a:ext>
            </a:extLst>
          </p:cNvPr>
          <p:cNvSpPr/>
          <p:nvPr/>
        </p:nvSpPr>
        <p:spPr>
          <a:xfrm>
            <a:off x="320617" y="972311"/>
            <a:ext cx="1077183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Usefulness of Preoperative Mechanical Bowel Preparation in Patients with Colon Cancer who Undergo Elective Surgery: A Prospective Randomized Trial Using Oral Antibiotics </a:t>
            </a:r>
            <a:endParaRPr lang="fr-FR" sz="2800" dirty="0">
              <a:solidFill>
                <a:srgbClr val="002060"/>
              </a:solidFill>
            </a:endParaRPr>
          </a:p>
          <a:p>
            <a:endParaRPr lang="fr-FR" sz="2000" dirty="0"/>
          </a:p>
          <a:p>
            <a:r>
              <a:rPr lang="fr-FR" sz="2000" dirty="0"/>
              <a:t>Toshiyuki Suzuki  Sotaro Sadahiro  Akira Tanaka  Kazutake Okada  Gota Saito </a:t>
            </a:r>
          </a:p>
          <a:p>
            <a:r>
              <a:rPr lang="fr-FR" sz="2000" dirty="0"/>
              <a:t> Hiroshi Miyakita Takashi Ogimi</a:t>
            </a:r>
          </a:p>
          <a:p>
            <a:endParaRPr lang="fr-FR" dirty="0"/>
          </a:p>
          <a:p>
            <a:r>
              <a:rPr lang="fr-FR" sz="1600" dirty="0"/>
              <a:t>Department of Surgery, Tokai University Hospital, Isehara, Japan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                                </a:t>
            </a:r>
            <a:r>
              <a:rPr lang="fr-FR" sz="1600" dirty="0"/>
              <a:t>May 2019 </a:t>
            </a:r>
          </a:p>
          <a:p>
            <a:endParaRPr lang="fr-FR" dirty="0">
              <a:effectLst/>
              <a:latin typeface="Minion"/>
            </a:endParaRPr>
          </a:p>
          <a:p>
            <a:endParaRPr lang="fr-FR" dirty="0">
              <a:effectLst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8F15002-2BDC-664D-B652-6B7C9B90D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6534" y="5527964"/>
            <a:ext cx="6242936" cy="1053774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tx1"/>
                </a:solidFill>
              </a:rPr>
              <a:t>DUBOIS Margot Interne</a:t>
            </a:r>
          </a:p>
          <a:p>
            <a:r>
              <a:rPr lang="fr-FR" dirty="0">
                <a:solidFill>
                  <a:schemeClr val="tx1"/>
                </a:solidFill>
              </a:rPr>
              <a:t>Chirurgie viscérale CLB</a:t>
            </a:r>
          </a:p>
          <a:p>
            <a:r>
              <a:rPr lang="fr-FR" dirty="0">
                <a:solidFill>
                  <a:schemeClr val="tx1"/>
                </a:solidFill>
              </a:rPr>
              <a:t>12 Juillet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3AC528-0819-5349-899C-51491F37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5527963"/>
            <a:ext cx="1841308" cy="11746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8CF143D-B47E-4B43-B21A-B4B4D8D34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3" y="4038477"/>
            <a:ext cx="1563877" cy="81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488D4B-358C-F844-813F-3BECAD65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219456"/>
            <a:ext cx="9109410" cy="597182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- Procédures</a:t>
            </a:r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0584B7EC-773C-6748-98D0-9A7615502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77658"/>
              </p:ext>
            </p:extLst>
          </p:nvPr>
        </p:nvGraphicFramePr>
        <p:xfrm>
          <a:off x="399288" y="-338328"/>
          <a:ext cx="11085576" cy="5783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301734A-E433-1F41-8ADD-30D03A184466}"/>
              </a:ext>
            </a:extLst>
          </p:cNvPr>
          <p:cNvGrpSpPr/>
          <p:nvPr/>
        </p:nvGrpSpPr>
        <p:grpSpPr>
          <a:xfrm>
            <a:off x="5317770" y="5223352"/>
            <a:ext cx="2082917" cy="1052288"/>
            <a:chOff x="3278560" y="3241188"/>
            <a:chExt cx="2082917" cy="105228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004DCEA9-88F3-D249-A89D-ECE78BFDD595}"/>
                </a:ext>
              </a:extLst>
            </p:cNvPr>
            <p:cNvSpPr/>
            <p:nvPr/>
          </p:nvSpPr>
          <p:spPr>
            <a:xfrm>
              <a:off x="3278560" y="3241188"/>
              <a:ext cx="2082917" cy="105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xmlns="" id="{58038551-69A1-2F45-AFD7-A53E614C144C}"/>
                </a:ext>
              </a:extLst>
            </p:cNvPr>
            <p:cNvSpPr txBox="1"/>
            <p:nvPr/>
          </p:nvSpPr>
          <p:spPr>
            <a:xfrm>
              <a:off x="3278560" y="3261593"/>
              <a:ext cx="2021277" cy="990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dirty="0">
                  <a:solidFill>
                    <a:schemeClr val="tx1"/>
                  </a:solidFill>
                </a:rPr>
                <a:t>Chirurgie</a:t>
              </a:r>
              <a:endParaRPr lang="fr-FR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348243E-528D-3A49-A615-171FFBDF3D1C}"/>
              </a:ext>
            </a:extLst>
          </p:cNvPr>
          <p:cNvSpPr txBox="1"/>
          <p:nvPr/>
        </p:nvSpPr>
        <p:spPr>
          <a:xfrm>
            <a:off x="2993252" y="4562587"/>
            <a:ext cx="695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</a:t>
            </a:r>
            <a:r>
              <a:rPr lang="fr-FR" dirty="0">
                <a:solidFill>
                  <a:srgbClr val="FF9300"/>
                </a:solidFill>
              </a:rPr>
              <a:t>ATB</a:t>
            </a:r>
            <a:r>
              <a:rPr lang="fr-FR" dirty="0"/>
              <a:t> intraveineuse en pré-op immédiat = 1g de </a:t>
            </a:r>
            <a:r>
              <a:rPr lang="fr-FR" dirty="0">
                <a:solidFill>
                  <a:srgbClr val="FF9300"/>
                </a:solidFill>
              </a:rPr>
              <a:t>FLOMOXEL</a:t>
            </a:r>
            <a:r>
              <a:rPr lang="fr-FR" dirty="0"/>
              <a:t> (C3G)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BCB7B08F-3AEE-7040-893F-69507557AE3E}"/>
              </a:ext>
            </a:extLst>
          </p:cNvPr>
          <p:cNvGrpSpPr/>
          <p:nvPr/>
        </p:nvGrpSpPr>
        <p:grpSpPr>
          <a:xfrm rot="18854320">
            <a:off x="5922976" y="3710177"/>
            <a:ext cx="500562" cy="618172"/>
            <a:chOff x="4626147" y="2721665"/>
            <a:chExt cx="500562" cy="618172"/>
          </a:xfrm>
        </p:grpSpPr>
        <p:sp>
          <p:nvSpPr>
            <p:cNvPr id="12" name="Flèche vers la droite 11">
              <a:extLst>
                <a:ext uri="{FF2B5EF4-FFF2-40B4-BE49-F238E27FC236}">
                  <a16:creationId xmlns:a16="http://schemas.microsoft.com/office/drawing/2014/main" xmlns="" id="{DD418050-1310-4E4F-A74C-E098E98ED2B3}"/>
                </a:ext>
              </a:extLst>
            </p:cNvPr>
            <p:cNvSpPr/>
            <p:nvPr/>
          </p:nvSpPr>
          <p:spPr>
            <a:xfrm rot="8127744">
              <a:off x="4626147" y="2721665"/>
              <a:ext cx="500562" cy="6181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lèche vers la droite 4">
              <a:extLst>
                <a:ext uri="{FF2B5EF4-FFF2-40B4-BE49-F238E27FC236}">
                  <a16:creationId xmlns:a16="http://schemas.microsoft.com/office/drawing/2014/main" xmlns="" id="{1458AF4C-7105-0D4D-8A84-C73194AFBD60}"/>
                </a:ext>
              </a:extLst>
            </p:cNvPr>
            <p:cNvSpPr txBox="1"/>
            <p:nvPr/>
          </p:nvSpPr>
          <p:spPr>
            <a:xfrm rot="18927744">
              <a:off x="4754751" y="2792636"/>
              <a:ext cx="350393" cy="370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800" kern="1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8754EA7F-CA65-A84A-BA44-D6E7AB1DA422}"/>
                  </a:ext>
                </a:extLst>
              </p:cNvPr>
              <p:cNvSpPr txBox="1"/>
              <p:nvPr/>
            </p:nvSpPr>
            <p:spPr>
              <a:xfrm>
                <a:off x="9636603" y="2767280"/>
                <a:ext cx="235070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rgbClr val="2D52BD"/>
                    </a:solidFill>
                  </a:rPr>
                  <a:t>MBP </a:t>
                </a:r>
              </a:p>
              <a:p>
                <a:pPr algn="ctr"/>
                <a:r>
                  <a:rPr lang="fr-FR" sz="1600" dirty="0">
                    <a:solidFill>
                      <a:srgbClr val="2D52BD"/>
                    </a:solidFill>
                  </a:rPr>
                  <a:t>  =</a:t>
                </a:r>
              </a:p>
              <a:p>
                <a:pPr algn="ctr"/>
                <a:r>
                  <a:rPr lang="fr-FR" sz="1600" dirty="0">
                    <a:solidFill>
                      <a:srgbClr val="2D52BD"/>
                    </a:solidFill>
                  </a:rPr>
                  <a:t>10mL Laxoberon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2D52BD"/>
                        </a:solidFill>
                        <a:latin typeface="Cambria Math" panose="02040503050406030204" pitchFamily="18" charset="0"/>
                      </a:rPr>
                      <m:t>®</m:t>
                    </m:r>
                  </m:oMath>
                </a14:m>
                <a:r>
                  <a:rPr lang="fr-FR" sz="1600" dirty="0">
                    <a:solidFill>
                      <a:srgbClr val="2D52BD"/>
                    </a:solidFill>
                  </a:rPr>
                  <a:t> (J-2)</a:t>
                </a:r>
              </a:p>
              <a:p>
                <a:pPr algn="ctr"/>
                <a:r>
                  <a:rPr lang="fr-FR" sz="1600" dirty="0">
                    <a:solidFill>
                      <a:srgbClr val="2D52BD"/>
                    </a:solidFill>
                  </a:rPr>
                  <a:t>+</a:t>
                </a:r>
              </a:p>
              <a:p>
                <a:pPr algn="ctr"/>
                <a:r>
                  <a:rPr lang="fr-FR" sz="1600" dirty="0">
                    <a:solidFill>
                      <a:srgbClr val="2D52BD"/>
                    </a:solidFill>
                  </a:rPr>
                  <a:t>2L de PEG (J0)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754EA7F-CA65-A84A-BA44-D6E7AB1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03" y="2767280"/>
                <a:ext cx="2350707" cy="1323439"/>
              </a:xfrm>
              <a:prstGeom prst="rect">
                <a:avLst/>
              </a:prstGeom>
              <a:blipFill>
                <a:blip r:embed="rId7"/>
                <a:stretch>
                  <a:fillRect l="-1075" t="-952" r="-538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A63B6BB-06CA-D442-9DDC-961864E46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02911">
            <a:off x="10358723" y="4387907"/>
            <a:ext cx="1133881" cy="5296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E5CC47BC-D50A-7549-9DCE-FD9433F36276}"/>
              </a:ext>
            </a:extLst>
          </p:cNvPr>
          <p:cNvSpPr txBox="1"/>
          <p:nvPr/>
        </p:nvSpPr>
        <p:spPr>
          <a:xfrm>
            <a:off x="204690" y="2767280"/>
            <a:ext cx="28825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9300"/>
                </a:solidFill>
              </a:rPr>
              <a:t>OABP</a:t>
            </a:r>
          </a:p>
          <a:p>
            <a:pPr algn="ctr"/>
            <a:r>
              <a:rPr lang="fr-FR" sz="1600" dirty="0">
                <a:solidFill>
                  <a:srgbClr val="FF9300"/>
                </a:solidFill>
              </a:rPr>
              <a:t>=</a:t>
            </a:r>
          </a:p>
          <a:p>
            <a:pPr algn="ctr"/>
            <a:r>
              <a:rPr lang="fr-FR" sz="1600" dirty="0">
                <a:solidFill>
                  <a:srgbClr val="FF9300"/>
                </a:solidFill>
              </a:rPr>
              <a:t>Kanamycine (aminoside) 0,5g</a:t>
            </a:r>
          </a:p>
          <a:p>
            <a:pPr algn="ctr"/>
            <a:r>
              <a:rPr lang="fr-FR" sz="1600" dirty="0">
                <a:solidFill>
                  <a:srgbClr val="FF9300"/>
                </a:solidFill>
              </a:rPr>
              <a:t>+</a:t>
            </a:r>
          </a:p>
          <a:p>
            <a:pPr algn="ctr"/>
            <a:r>
              <a:rPr lang="fr-FR" sz="1600" dirty="0" err="1">
                <a:solidFill>
                  <a:srgbClr val="FF9300"/>
                </a:solidFill>
              </a:rPr>
              <a:t>Metronidazole</a:t>
            </a:r>
            <a:r>
              <a:rPr lang="fr-FR" sz="1600" dirty="0">
                <a:solidFill>
                  <a:srgbClr val="FF9300"/>
                </a:solidFill>
              </a:rPr>
              <a:t> 500mg</a:t>
            </a:r>
          </a:p>
          <a:p>
            <a:pPr algn="ctr"/>
            <a:r>
              <a:rPr lang="fr-FR" sz="1600" dirty="0">
                <a:solidFill>
                  <a:srgbClr val="FF9300"/>
                </a:solidFill>
              </a:rPr>
              <a:t>X3 (J-1)</a:t>
            </a:r>
          </a:p>
          <a:p>
            <a:pPr algn="ctr"/>
            <a:endParaRPr lang="fr-FR" sz="1600" dirty="0">
              <a:solidFill>
                <a:srgbClr val="FF9300"/>
              </a:solidFill>
            </a:endParaRPr>
          </a:p>
          <a:p>
            <a:pPr algn="ctr"/>
            <a:r>
              <a:rPr lang="fr-FR" sz="1600" i="1" dirty="0"/>
              <a:t>Fry DE. Am J </a:t>
            </a:r>
            <a:r>
              <a:rPr lang="fr-FR" sz="1600" i="1" dirty="0" err="1"/>
              <a:t>Surg</a:t>
            </a:r>
            <a:r>
              <a:rPr lang="fr-FR" sz="1600" i="1" dirty="0"/>
              <a:t>. 2011</a:t>
            </a:r>
          </a:p>
          <a:p>
            <a:pPr algn="ctr"/>
            <a:endParaRPr lang="fr-FR" sz="1600" dirty="0">
              <a:solidFill>
                <a:srgbClr val="FF93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B8EEC9B-67D2-4F44-AB00-2DC98A9F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2718" y="2155576"/>
            <a:ext cx="1013303" cy="9580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E40883D-03E4-054A-A46B-678AB94144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280" y="2155576"/>
            <a:ext cx="475712" cy="95803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3FC94AC4-9629-7545-BC4E-811624526D38}"/>
              </a:ext>
            </a:extLst>
          </p:cNvPr>
          <p:cNvSpPr txBox="1"/>
          <p:nvPr/>
        </p:nvSpPr>
        <p:spPr>
          <a:xfrm>
            <a:off x="1096061" y="5405461"/>
            <a:ext cx="37112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Laparo</a:t>
            </a:r>
            <a:r>
              <a:rPr lang="fr-FR" sz="2000" dirty="0"/>
              <a:t> médiane: 3L de lavage</a:t>
            </a:r>
          </a:p>
          <a:p>
            <a:r>
              <a:rPr lang="fr-FR" dirty="0"/>
              <a:t>PDS 0 pts séparés- PDS 4/0 surjet</a:t>
            </a:r>
            <a:r>
              <a:rPr lang="fr-FR" sz="2000" dirty="0"/>
              <a:t> </a:t>
            </a:r>
          </a:p>
          <a:p>
            <a:r>
              <a:rPr lang="fr-FR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5904761E-CD9F-C949-B62C-677EF0A60549}"/>
                  </a:ext>
                </a:extLst>
              </p:cNvPr>
              <p:cNvSpPr txBox="1"/>
              <p:nvPr/>
            </p:nvSpPr>
            <p:spPr>
              <a:xfrm>
                <a:off x="7820410" y="5594837"/>
                <a:ext cx="2048959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Coelio: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fr-FR" sz="2000" dirty="0"/>
                  <a:t> lavage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904761E-CD9F-C949-B62C-677EF0A6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410" y="5594837"/>
                <a:ext cx="2048959" cy="677108"/>
              </a:xfrm>
              <a:prstGeom prst="rect">
                <a:avLst/>
              </a:prstGeom>
              <a:blipFill>
                <a:blip r:embed="rId11"/>
                <a:stretch>
                  <a:fillRect l="-3086" t="-5556" r="-1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1767FC5-101A-B64E-B4EA-616A5916280D}"/>
              </a:ext>
            </a:extLst>
          </p:cNvPr>
          <p:cNvSpPr txBox="1"/>
          <p:nvPr/>
        </p:nvSpPr>
        <p:spPr>
          <a:xfrm>
            <a:off x="4590288" y="6347440"/>
            <a:ext cx="4514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=&gt; Anastomoses mécaniques (agrafes)</a:t>
            </a:r>
          </a:p>
        </p:txBody>
      </p:sp>
    </p:spTree>
    <p:extLst>
      <p:ext uri="{BB962C8B-B14F-4D97-AF65-F5344CB8AC3E}">
        <p14:creationId xmlns:p14="http://schemas.microsoft.com/office/powerpoint/2010/main" val="6489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6" grpId="0"/>
      <p:bldP spid="16" grpId="1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3281972-45A6-8944-AD0C-C9DB539C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536448"/>
            <a:ext cx="9274002" cy="13208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Critère de jugement principal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56D565A-E0C1-794E-AB0B-473F3CEFCF0E}"/>
              </a:ext>
            </a:extLst>
          </p:cNvPr>
          <p:cNvSpPr txBox="1"/>
          <p:nvPr/>
        </p:nvSpPr>
        <p:spPr>
          <a:xfrm>
            <a:off x="528366" y="1857248"/>
            <a:ext cx="10061662" cy="349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800" b="1" dirty="0"/>
              <a:t> Incidence des infections du site opératoire, &lt; 30 jrs</a:t>
            </a:r>
            <a:r>
              <a:rPr lang="fr-FR" sz="2800" dirty="0"/>
              <a:t>: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Þ"/>
            </a:pPr>
            <a:endParaRPr lang="fr-FR" sz="10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800" dirty="0"/>
              <a:t> Infection de cicatrice </a:t>
            </a:r>
            <a:r>
              <a:rPr lang="fr-FR" dirty="0"/>
              <a:t>(écoulement purulent)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800" dirty="0"/>
              <a:t> Infection profonde </a:t>
            </a:r>
            <a:r>
              <a:rPr lang="fr-FR" dirty="0"/>
              <a:t>(colique, loge d’exérèse)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fr-FR" dirty="0"/>
          </a:p>
          <a:p>
            <a:pPr marL="285750" indent="-28575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000" dirty="0"/>
              <a:t>Diagnostic par 2 chirurgiens différents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72CCD9A-F7F7-434B-90D9-0CDCB31A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222" y="2956706"/>
            <a:ext cx="1798845" cy="17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7182FEF0-8D59-3843-882A-FFA01FBE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384048"/>
            <a:ext cx="9710928" cy="1115568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accent2">
                    <a:lumMod val="75000"/>
                  </a:schemeClr>
                </a:solidFill>
              </a:rPr>
              <a:t>Méthodes – Critères de jugement secondaires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9F3AC43-B20B-7847-9989-FB0E0EB7312E}"/>
              </a:ext>
            </a:extLst>
          </p:cNvPr>
          <p:cNvSpPr txBox="1"/>
          <p:nvPr/>
        </p:nvSpPr>
        <p:spPr>
          <a:xfrm>
            <a:off x="474495" y="1589216"/>
            <a:ext cx="9274002" cy="42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2" charset="2"/>
              <a:buChar char="Þ"/>
            </a:pPr>
            <a:r>
              <a:rPr lang="fr-FR" sz="2800" b="1" dirty="0"/>
              <a:t>Incidence des autres complications infectieuses</a:t>
            </a:r>
            <a:r>
              <a:rPr lang="fr-FR" sz="2400" dirty="0"/>
              <a:t>: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Þ"/>
            </a:pPr>
            <a:endParaRPr lang="fr-FR" sz="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dirty="0"/>
              <a:t>Radiographie pulmonaire et ECBC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dirty="0"/>
              <a:t>ECBU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dirty="0"/>
              <a:t>Hémoculture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dirty="0"/>
              <a:t>Cathéters centraux et périphériques</a:t>
            </a:r>
          </a:p>
          <a:p>
            <a:pPr>
              <a:lnSpc>
                <a:spcPct val="150000"/>
              </a:lnSpc>
            </a:pPr>
            <a:endParaRPr lang="fr-FR" sz="2400" b="1" dirty="0"/>
          </a:p>
          <a:p>
            <a:pPr>
              <a:lnSpc>
                <a:spcPct val="150000"/>
              </a:lnSpc>
            </a:pP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23305E3-064F-C74A-B5D2-32946FC7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742" y="3056333"/>
            <a:ext cx="1287995" cy="9659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8536493-3AD0-A546-AE6F-5D5A1AE6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607" y="2355184"/>
            <a:ext cx="1104763" cy="11841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F6E0326-83EE-3540-AC37-C882A71BC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592" y="4402188"/>
            <a:ext cx="1873120" cy="11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0765D6-3F02-8143-9CFF-516636FA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338666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Résultats – FLOW DIAGRAM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8DBC044-185F-8444-B270-856EC1F75F3B}"/>
              </a:ext>
            </a:extLst>
          </p:cNvPr>
          <p:cNvSpPr txBox="1"/>
          <p:nvPr/>
        </p:nvSpPr>
        <p:spPr>
          <a:xfrm>
            <a:off x="8884535" y="5340746"/>
            <a:ext cx="271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=&gt; Analyse Per Protocole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36C2B1F-0134-6F4C-AE74-29B224CEA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50" y="999066"/>
            <a:ext cx="7347882" cy="52105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6326C7-4E0B-8742-8DAA-E3C9DF1278DF}"/>
              </a:ext>
            </a:extLst>
          </p:cNvPr>
          <p:cNvSpPr/>
          <p:nvPr/>
        </p:nvSpPr>
        <p:spPr>
          <a:xfrm>
            <a:off x="1151289" y="5102078"/>
            <a:ext cx="7733246" cy="11075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33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B6645B-964B-1246-8925-61C959C6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237068"/>
            <a:ext cx="8195734" cy="846666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Résultats – Patients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555450B-2190-0E48-983E-072ED756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33" y="877646"/>
            <a:ext cx="5981307" cy="5798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A86CF5FD-9FC6-D348-9157-A0764956764E}"/>
                  </a:ext>
                </a:extLst>
              </p:cNvPr>
              <p:cNvSpPr txBox="1"/>
              <p:nvPr/>
            </p:nvSpPr>
            <p:spPr>
              <a:xfrm>
                <a:off x="7763343" y="2967335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fr-FR" sz="2400" dirty="0"/>
                  <a:t> de différence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86CF5FD-9FC6-D348-9157-A07649567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3343" y="2967335"/>
                <a:ext cx="2337499" cy="461665"/>
              </a:xfrm>
              <a:prstGeom prst="rect">
                <a:avLst/>
              </a:prstGeom>
              <a:blipFill>
                <a:blip r:embed="rId3"/>
                <a:stretch>
                  <a:fillRect l="-1081" t="-10811" r="-3243" b="-270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46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6E852B-CB62-1F4F-8153-B31DAB7C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203200"/>
            <a:ext cx="9138535" cy="762000"/>
          </a:xfrm>
        </p:spPr>
        <p:txBody>
          <a:bodyPr>
            <a:normAutofit/>
          </a:bodyPr>
          <a:lstStyle/>
          <a:p>
            <a:r>
              <a:rPr lang="fr-FR" sz="3400" dirty="0">
                <a:solidFill>
                  <a:schemeClr val="accent2">
                    <a:lumMod val="75000"/>
                  </a:schemeClr>
                </a:solidFill>
              </a:rPr>
              <a:t>Résultats – Critère de Jugement principal</a:t>
            </a:r>
            <a:endParaRPr lang="fr-F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xmlns="" id="{2CA1F224-4203-AD4D-AF1B-986066063195}"/>
                  </a:ext>
                </a:extLst>
              </p:cNvPr>
              <p:cNvSpPr txBox="1"/>
              <p:nvPr/>
            </p:nvSpPr>
            <p:spPr>
              <a:xfrm>
                <a:off x="313582" y="1133347"/>
                <a:ext cx="7970609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2200" dirty="0"/>
                  <a:t>Infection du site opératoire</a:t>
                </a:r>
              </a:p>
              <a:p>
                <a:endParaRPr lang="fr-FR" sz="2200" dirty="0"/>
              </a:p>
              <a:p>
                <a:r>
                  <a:rPr lang="fr-FR" sz="2200" dirty="0"/>
                  <a:t>         MBP+ OABP   2,4%</a:t>
                </a:r>
              </a:p>
              <a:p>
                <a:r>
                  <a:rPr lang="fr-FR" sz="2200" dirty="0"/>
                  <a:t>         OABP            9,5%</a:t>
                </a:r>
              </a:p>
              <a:p>
                <a:endParaRPr lang="fr-FR" sz="2000" dirty="0"/>
              </a:p>
              <a:p>
                <a:endParaRPr lang="fr-FR" sz="2000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2400" dirty="0"/>
                  <a:t>Borne sup &gt; 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sz="2400" dirty="0"/>
                  <a:t> </a:t>
                </a:r>
              </a:p>
              <a:p>
                <a:endParaRPr lang="fr-FR" sz="2000" dirty="0"/>
              </a:p>
              <a:p>
                <a:pPr marL="342900" indent="-342900">
                  <a:buFont typeface="Symbol" pitchFamily="2" charset="2"/>
                  <a:buChar char="Þ"/>
                </a:pPr>
                <a:r>
                  <a:rPr lang="fr-FR" sz="2400" b="1" dirty="0"/>
                  <a:t>Non-Infériorité</a:t>
                </a:r>
              </a:p>
              <a:p>
                <a:r>
                  <a:rPr lang="fr-FR" sz="2400" b="1" dirty="0"/>
                  <a:t>NON démontrée</a:t>
                </a:r>
              </a:p>
              <a:p>
                <a:endParaRPr lang="fr-FR" sz="2400" b="1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CA1F224-4203-AD4D-AF1B-98606606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82" y="1133347"/>
                <a:ext cx="7970609" cy="4678204"/>
              </a:xfrm>
              <a:prstGeom prst="rect">
                <a:avLst/>
              </a:prstGeom>
              <a:blipFill>
                <a:blip r:embed="rId2"/>
                <a:stretch>
                  <a:fillRect l="-1115" t="-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766447AB-60C5-DC44-BA20-861D1EB02147}"/>
                  </a:ext>
                </a:extLst>
              </p:cNvPr>
              <p:cNvSpPr txBox="1"/>
              <p:nvPr/>
            </p:nvSpPr>
            <p:spPr>
              <a:xfrm>
                <a:off x="3732187" y="6145195"/>
                <a:ext cx="34615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dirty="0"/>
                  <a:t> = 3 = seuil de non-infériorité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66447AB-60C5-DC44-BA20-861D1EB02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187" y="6145195"/>
                <a:ext cx="3461536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527719D1-7CFF-0C40-934D-75FC8CFB0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63895" y="2944319"/>
            <a:ext cx="8314523" cy="27803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1DE139-5F75-0A4A-93AF-A589E24B0223}"/>
              </a:ext>
            </a:extLst>
          </p:cNvPr>
          <p:cNvSpPr/>
          <p:nvPr/>
        </p:nvSpPr>
        <p:spPr>
          <a:xfrm>
            <a:off x="9358290" y="3700130"/>
            <a:ext cx="657580" cy="634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9EFD65-3514-3841-9040-D10A984A12C0}"/>
              </a:ext>
            </a:extLst>
          </p:cNvPr>
          <p:cNvSpPr/>
          <p:nvPr/>
        </p:nvSpPr>
        <p:spPr>
          <a:xfrm flipH="1">
            <a:off x="5774908" y="4699242"/>
            <a:ext cx="966134" cy="5319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7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D34535-36D7-454E-A394-47C4DCD8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237067"/>
            <a:ext cx="9584267" cy="812800"/>
          </a:xfrm>
        </p:spPr>
        <p:txBody>
          <a:bodyPr>
            <a:normAutofit/>
          </a:bodyPr>
          <a:lstStyle/>
          <a:p>
            <a:r>
              <a:rPr lang="fr-FR" sz="3400" dirty="0">
                <a:solidFill>
                  <a:schemeClr val="accent2">
                    <a:lumMod val="75000"/>
                  </a:schemeClr>
                </a:solidFill>
              </a:rPr>
              <a:t>Résultats – Critères de Jugements secondaires</a:t>
            </a:r>
            <a:endParaRPr lang="fr-FR" sz="3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B0D6A53-704A-9C40-BE4D-0575CF267FDA}"/>
              </a:ext>
            </a:extLst>
          </p:cNvPr>
          <p:cNvSpPr txBox="1"/>
          <p:nvPr/>
        </p:nvSpPr>
        <p:spPr>
          <a:xfrm>
            <a:off x="464099" y="1087478"/>
            <a:ext cx="52667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200" dirty="0"/>
              <a:t>Autres infections post opératoires:</a:t>
            </a:r>
          </a:p>
          <a:p>
            <a:r>
              <a:rPr lang="fr-FR" sz="2000" dirty="0"/>
              <a:t>MBP +  OABP    5,6%</a:t>
            </a:r>
          </a:p>
          <a:p>
            <a:r>
              <a:rPr lang="fr-FR" sz="2000" dirty="0"/>
              <a:t>OABP               4,8%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A6F2E9C-81C9-044B-B902-18AF9F3E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7" y="2937421"/>
            <a:ext cx="10529515" cy="11387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67C2672-A612-3843-B613-B14FE0E0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80" y="3990212"/>
            <a:ext cx="10300742" cy="927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6CCE914B-F6CF-8F44-A8FE-1BEEFA66DE2F}"/>
                  </a:ext>
                </a:extLst>
              </p:cNvPr>
              <p:cNvSpPr txBox="1"/>
              <p:nvPr/>
            </p:nvSpPr>
            <p:spPr>
              <a:xfrm>
                <a:off x="5730865" y="1333386"/>
                <a:ext cx="2324675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2000" dirty="0"/>
                  <a:t>Borne sup &lt;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sz="2000" dirty="0"/>
                  <a:t> </a:t>
                </a:r>
              </a:p>
              <a:p>
                <a:endParaRPr lang="fr-FR" sz="2000" dirty="0"/>
              </a:p>
              <a:p>
                <a:pPr marL="342900" indent="-342900">
                  <a:buFont typeface="Symbol" pitchFamily="2" charset="2"/>
                  <a:buChar char="Þ"/>
                </a:pPr>
                <a:r>
                  <a:rPr lang="fr-FR" sz="2000" b="1" dirty="0"/>
                  <a:t>Non-Infériorité</a:t>
                </a:r>
              </a:p>
              <a:p>
                <a:r>
                  <a:rPr lang="fr-FR" sz="2000" b="1" dirty="0"/>
                  <a:t>démontrée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CCE914B-F6CF-8F44-A8FE-1BEEFA66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865" y="1333386"/>
                <a:ext cx="2324675" cy="1600438"/>
              </a:xfrm>
              <a:prstGeom prst="rect">
                <a:avLst/>
              </a:prstGeom>
              <a:blipFill>
                <a:blip r:embed="rId4"/>
                <a:stretch>
                  <a:fillRect l="-2174" t="-1575" r="-16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23F3D02-3350-5847-BFE5-A767344C8513}"/>
              </a:ext>
            </a:extLst>
          </p:cNvPr>
          <p:cNvSpPr txBox="1"/>
          <p:nvPr/>
        </p:nvSpPr>
        <p:spPr>
          <a:xfrm>
            <a:off x="433980" y="4879696"/>
            <a:ext cx="9821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Infection à </a:t>
            </a:r>
            <a:r>
              <a:rPr lang="fr-FR" sz="1600" i="1" dirty="0"/>
              <a:t>C. Difficile</a:t>
            </a:r>
            <a:r>
              <a:rPr lang="fr-FR" sz="1600" dirty="0"/>
              <a:t>, entérocolite à </a:t>
            </a:r>
            <a:r>
              <a:rPr lang="fr-FR" sz="1600" i="1" dirty="0"/>
              <a:t>SARM, </a:t>
            </a:r>
            <a:r>
              <a:rPr lang="fr-FR" sz="1600" dirty="0"/>
              <a:t>pneumopathie, </a:t>
            </a:r>
            <a:r>
              <a:rPr lang="fr-FR" sz="1600" dirty="0" err="1"/>
              <a:t>inection</a:t>
            </a:r>
            <a:r>
              <a:rPr lang="fr-FR" sz="1600" dirty="0"/>
              <a:t> urinaire, infection voies biliaires…</a:t>
            </a:r>
          </a:p>
          <a:p>
            <a:r>
              <a:rPr lang="fr-FR" sz="1600" dirty="0"/>
              <a:t>Small Bowel Obstruction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E6288C-5992-AB44-A216-BFEC18B65644}"/>
              </a:ext>
            </a:extLst>
          </p:cNvPr>
          <p:cNvSpPr/>
          <p:nvPr/>
        </p:nvSpPr>
        <p:spPr>
          <a:xfrm flipH="1">
            <a:off x="203199" y="4230913"/>
            <a:ext cx="966134" cy="5319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64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D8CB84-77F3-D14B-BF5C-B204501EC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245660"/>
            <a:ext cx="8596668" cy="9144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DISCUSSION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8DEC5D5-9941-004E-BA83-C320C5CC5BE6}"/>
              </a:ext>
            </a:extLst>
          </p:cNvPr>
          <p:cNvSpPr txBox="1"/>
          <p:nvPr/>
        </p:nvSpPr>
        <p:spPr>
          <a:xfrm>
            <a:off x="703384" y="1160060"/>
            <a:ext cx="1101969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A propos du taux d’infections du site opératoire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On ne peut pas exclure qu’une préparation mécanique + ATB colique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soit moins efficace qu’une préparation par ATB seuls</a:t>
            </a:r>
          </a:p>
          <a:p>
            <a:endParaRPr lang="fr-FR" sz="2800" dirty="0"/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400" dirty="0"/>
              <a:t>  Sembleraient être </a:t>
            </a:r>
            <a:r>
              <a:rPr lang="fr-FR" sz="2400" dirty="0" smtClean="0"/>
              <a:t>comparables </a:t>
            </a:r>
            <a:r>
              <a:rPr lang="fr-FR" sz="2400" dirty="0"/>
              <a:t>pour le taux d’infections autres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2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46FC1E3-BB36-434C-94A5-CACA6343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70" y="156238"/>
            <a:ext cx="8596668" cy="882853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Etudes complémentaires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D1D7A23-AED8-D242-89ED-E880833E65D6}"/>
              </a:ext>
            </a:extLst>
          </p:cNvPr>
          <p:cNvSpPr txBox="1"/>
          <p:nvPr/>
        </p:nvSpPr>
        <p:spPr>
          <a:xfrm>
            <a:off x="415636" y="1039092"/>
            <a:ext cx="1102821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Différence cœlioscopie </a:t>
            </a:r>
            <a:r>
              <a:rPr lang="fr-FR">
                <a:solidFill>
                  <a:srgbClr val="0070C0"/>
                </a:solidFill>
              </a:rPr>
              <a:t>et </a:t>
            </a:r>
            <a:r>
              <a:rPr lang="fr-FR" smtClean="0">
                <a:solidFill>
                  <a:srgbClr val="0070C0"/>
                </a:solidFill>
              </a:rPr>
              <a:t>laparotomie?</a:t>
            </a:r>
            <a:endParaRPr lang="fr-FR" dirty="0">
              <a:solidFill>
                <a:srgbClr val="0070C0"/>
              </a:solidFill>
            </a:endParaRPr>
          </a:p>
          <a:p>
            <a:endParaRPr lang="fr-FR" sz="800" dirty="0"/>
          </a:p>
          <a:p>
            <a:pPr>
              <a:lnSpc>
                <a:spcPct val="150000"/>
              </a:lnSpc>
            </a:pPr>
            <a:r>
              <a:rPr lang="fr-FR" dirty="0"/>
              <a:t>      - Etude </a:t>
            </a:r>
            <a:r>
              <a:rPr lang="fr-FR" b="1" dirty="0"/>
              <a:t>rétrospective</a:t>
            </a:r>
            <a:r>
              <a:rPr lang="fr-FR" dirty="0"/>
              <a:t>, base de données du collège américain des chirurgiens :</a:t>
            </a:r>
          </a:p>
          <a:p>
            <a:r>
              <a:rPr lang="fr-FR" dirty="0"/>
              <a:t>           =&gt; Taux d'</a:t>
            </a:r>
            <a:r>
              <a:rPr lang="fr-FR" b="1" dirty="0"/>
              <a:t>ISO</a:t>
            </a:r>
            <a:r>
              <a:rPr lang="fr-FR" dirty="0"/>
              <a:t> post </a:t>
            </a:r>
            <a:r>
              <a:rPr lang="fr-FR" dirty="0" err="1"/>
              <a:t>coelio</a:t>
            </a:r>
            <a:r>
              <a:rPr lang="fr-FR" dirty="0"/>
              <a:t> de </a:t>
            </a:r>
            <a:r>
              <a:rPr lang="fr-FR" b="1" dirty="0"/>
              <a:t>9,4 % VS 15,7% </a:t>
            </a:r>
            <a:r>
              <a:rPr lang="fr-FR" dirty="0"/>
              <a:t>post </a:t>
            </a:r>
            <a:r>
              <a:rPr lang="fr-FR" dirty="0" err="1"/>
              <a:t>laparo</a:t>
            </a:r>
            <a:r>
              <a:rPr lang="fr-FR" dirty="0"/>
              <a:t>        (p &lt;0,0001)</a:t>
            </a:r>
          </a:p>
          <a:p>
            <a:r>
              <a:rPr lang="fr-FR" dirty="0"/>
              <a:t>                                                                                                          </a:t>
            </a:r>
            <a:r>
              <a:rPr lang="fr-FR" sz="1600" i="1" dirty="0" err="1"/>
              <a:t>Aimaq</a:t>
            </a:r>
            <a:r>
              <a:rPr lang="fr-FR" sz="1600" i="1" dirty="0"/>
              <a:t> R and </a:t>
            </a:r>
            <a:r>
              <a:rPr lang="fr-FR" sz="1600" i="1" dirty="0" err="1"/>
              <a:t>al.Am</a:t>
            </a:r>
            <a:r>
              <a:rPr lang="fr-FR" sz="1600" i="1" dirty="0"/>
              <a:t> </a:t>
            </a:r>
            <a:r>
              <a:rPr lang="fr-FR" sz="1600" i="1" dirty="0" err="1"/>
              <a:t>Surg</a:t>
            </a:r>
            <a:r>
              <a:rPr lang="fr-FR" sz="1600" i="1" dirty="0"/>
              <a:t>. 2011</a:t>
            </a:r>
            <a:endParaRPr lang="fr-FR" dirty="0"/>
          </a:p>
          <a:p>
            <a:r>
              <a:rPr lang="fr-FR" dirty="0"/>
              <a:t>      - </a:t>
            </a:r>
            <a:r>
              <a:rPr lang="fr-FR" b="1" dirty="0"/>
              <a:t>Essai étudié</a:t>
            </a:r>
          </a:p>
          <a:p>
            <a:r>
              <a:rPr lang="fr-FR" dirty="0"/>
              <a:t>            =&gt; 2014: </a:t>
            </a:r>
            <a:r>
              <a:rPr lang="fr-FR" b="1" dirty="0"/>
              <a:t>6,1% </a:t>
            </a:r>
            <a:r>
              <a:rPr lang="fr-FR" dirty="0"/>
              <a:t>d’infection de paroi (MBP+ATB), laparotomie</a:t>
            </a:r>
          </a:p>
          <a:p>
            <a:r>
              <a:rPr lang="fr-FR" dirty="0"/>
              <a:t>            =&gt; 2019: </a:t>
            </a:r>
            <a:r>
              <a:rPr lang="fr-FR" b="1" dirty="0"/>
              <a:t>2,4% </a:t>
            </a:r>
            <a:r>
              <a:rPr lang="fr-FR" dirty="0"/>
              <a:t>d’infection de paroi (MBP+ATB), </a:t>
            </a:r>
            <a:r>
              <a:rPr lang="fr-FR" dirty="0" err="1"/>
              <a:t>coelio</a:t>
            </a:r>
            <a:r>
              <a:rPr lang="fr-FR" dirty="0"/>
              <a:t>/</a:t>
            </a:r>
            <a:r>
              <a:rPr lang="fr-FR" dirty="0" err="1"/>
              <a:t>laparo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i="1" dirty="0"/>
              <a:t>      </a:t>
            </a:r>
            <a:r>
              <a:rPr lang="fr-FR" i="1" dirty="0">
                <a:sym typeface="Wingdings" pitchFamily="2" charset="2"/>
              </a:rPr>
              <a:t> </a:t>
            </a:r>
            <a:r>
              <a:rPr lang="fr-FR" dirty="0">
                <a:sym typeface="Wingdings" pitchFamily="2" charset="2"/>
              </a:rPr>
              <a:t>Attribuable uniquement à la laparotomie?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71F7540-AA3A-FF40-9509-F981C3E3BF1E}"/>
              </a:ext>
            </a:extLst>
          </p:cNvPr>
          <p:cNvSpPr txBox="1"/>
          <p:nvPr/>
        </p:nvSpPr>
        <p:spPr>
          <a:xfrm>
            <a:off x="415636" y="4214358"/>
            <a:ext cx="1073727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Différence colon droit et colon gauche?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rgbClr val="0070C0"/>
                </a:solidFill>
              </a:rPr>
              <a:t>    </a:t>
            </a:r>
            <a:r>
              <a:rPr lang="fr-FR" dirty="0"/>
              <a:t>- Etude </a:t>
            </a:r>
            <a:r>
              <a:rPr lang="fr-FR" b="1" dirty="0"/>
              <a:t>rétrospective, mono-centrique</a:t>
            </a:r>
            <a:r>
              <a:rPr lang="fr-FR" dirty="0"/>
              <a:t>, américaine:</a:t>
            </a:r>
          </a:p>
          <a:p>
            <a:pPr marL="285750" indent="-285750">
              <a:lnSpc>
                <a:spcPct val="150000"/>
              </a:lnSpc>
              <a:buFont typeface="Symbol" pitchFamily="2" charset="2"/>
              <a:buChar char="Þ"/>
            </a:pPr>
            <a:r>
              <a:rPr lang="fr-FR" dirty="0"/>
              <a:t>Analyse complémentaire: </a:t>
            </a:r>
            <a:r>
              <a:rPr lang="fr-FR" b="1" dirty="0"/>
              <a:t>taux plus faible d’ISO </a:t>
            </a:r>
            <a:r>
              <a:rPr lang="fr-FR" dirty="0"/>
              <a:t>pour les colon </a:t>
            </a:r>
            <a:r>
              <a:rPr lang="fr-FR" dirty="0" err="1"/>
              <a:t>Dt</a:t>
            </a:r>
            <a:r>
              <a:rPr lang="fr-FR" dirty="0"/>
              <a:t> (</a:t>
            </a:r>
            <a:r>
              <a:rPr lang="fr-FR" b="1" dirty="0"/>
              <a:t>13% VS 20% </a:t>
            </a:r>
            <a:r>
              <a:rPr lang="fr-FR" dirty="0"/>
              <a:t>colon G + rectum)</a:t>
            </a:r>
          </a:p>
          <a:p>
            <a:pPr>
              <a:lnSpc>
                <a:spcPct val="150000"/>
              </a:lnSpc>
            </a:pPr>
            <a:r>
              <a:rPr lang="fr-FR" dirty="0"/>
              <a:t>=&gt; Bénéfice à la préparation colique?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06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718657-56E2-FF4B-A9F4-C6DF352B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90463"/>
            <a:ext cx="8596668" cy="79716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Une littérature très contradictoire…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31B78FC-1720-7641-A4C5-3496AA97A892}"/>
              </a:ext>
            </a:extLst>
          </p:cNvPr>
          <p:cNvSpPr txBox="1"/>
          <p:nvPr/>
        </p:nvSpPr>
        <p:spPr>
          <a:xfrm>
            <a:off x="281354" y="1087632"/>
            <a:ext cx="1102395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Etude </a:t>
            </a:r>
            <a:r>
              <a:rPr lang="fr-FR" sz="2000" b="1" dirty="0"/>
              <a:t>prospective randomisée, de phase III, multicentrique: </a:t>
            </a:r>
          </a:p>
          <a:p>
            <a:r>
              <a:rPr lang="fr-FR" sz="2000" b="1" dirty="0"/>
              <a:t>    </a:t>
            </a:r>
            <a:r>
              <a:rPr lang="fr-FR" sz="2000" dirty="0" err="1"/>
              <a:t>Evalutation</a:t>
            </a:r>
            <a:r>
              <a:rPr lang="fr-FR" sz="2000" dirty="0"/>
              <a:t> de l’ATB oral en préparation colique avant colectomie </a:t>
            </a:r>
            <a:r>
              <a:rPr lang="fr-FR" sz="2000" dirty="0" err="1"/>
              <a:t>coelio</a:t>
            </a:r>
            <a:r>
              <a:rPr lang="fr-FR" sz="2000" b="1" dirty="0"/>
              <a:t>:</a:t>
            </a:r>
          </a:p>
          <a:p>
            <a:r>
              <a:rPr lang="fr-FR" sz="2000" b="1" dirty="0"/>
              <a:t>                       </a:t>
            </a:r>
            <a:r>
              <a:rPr lang="fr-FR" sz="2000" dirty="0"/>
              <a:t>MBP + ATB per os et IV    </a:t>
            </a:r>
            <a:r>
              <a:rPr lang="fr-FR" sz="2000" b="1" dirty="0"/>
              <a:t>VS   </a:t>
            </a:r>
            <a:r>
              <a:rPr lang="fr-FR" sz="2000" dirty="0"/>
              <a:t>MBP +ATB IV</a:t>
            </a:r>
          </a:p>
          <a:p>
            <a:r>
              <a:rPr lang="fr-FR" sz="2000" b="1" dirty="0"/>
              <a:t>                        ISO: 7,3% vs 12,8%     </a:t>
            </a:r>
            <a:r>
              <a:rPr lang="fr-FR" sz="2000" b="1" i="1" dirty="0"/>
              <a:t>P</a:t>
            </a:r>
            <a:r>
              <a:rPr lang="fr-FR" sz="2000" b="1" dirty="0"/>
              <a:t> &lt; .01</a:t>
            </a:r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                                                                               </a:t>
            </a:r>
            <a:r>
              <a:rPr lang="fr-FR" sz="1600" i="1" dirty="0" err="1"/>
              <a:t>Hata</a:t>
            </a:r>
            <a:r>
              <a:rPr lang="fr-FR" sz="1600" i="1" dirty="0"/>
              <a:t> H and al. Ann </a:t>
            </a:r>
            <a:r>
              <a:rPr lang="fr-FR" sz="1600" i="1" dirty="0" err="1"/>
              <a:t>Surg</a:t>
            </a:r>
            <a:r>
              <a:rPr lang="fr-FR" sz="1600" i="1" dirty="0"/>
              <a:t> 2016</a:t>
            </a:r>
          </a:p>
          <a:p>
            <a:endParaRPr lang="fr-FR" i="1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Etude </a:t>
            </a:r>
            <a:r>
              <a:rPr lang="fr-FR" sz="2000" b="1" dirty="0"/>
              <a:t>prospective, randomisée: </a:t>
            </a:r>
          </a:p>
          <a:p>
            <a:r>
              <a:rPr lang="fr-FR" sz="2000" b="1" dirty="0"/>
              <a:t>    </a:t>
            </a:r>
            <a:r>
              <a:rPr lang="fr-FR" sz="2000" dirty="0" err="1"/>
              <a:t>Evalutation</a:t>
            </a:r>
            <a:r>
              <a:rPr lang="fr-FR" sz="2000" dirty="0"/>
              <a:t> de l’ATB oral en préparation colique avant colectomie </a:t>
            </a:r>
            <a:r>
              <a:rPr lang="fr-FR" sz="2000" dirty="0" err="1"/>
              <a:t>coelio</a:t>
            </a:r>
            <a:r>
              <a:rPr lang="fr-FR" sz="2000" b="1" dirty="0"/>
              <a:t>:</a:t>
            </a:r>
          </a:p>
          <a:p>
            <a:r>
              <a:rPr lang="fr-FR" sz="2000" b="1" dirty="0"/>
              <a:t>                       </a:t>
            </a:r>
            <a:r>
              <a:rPr lang="fr-FR" sz="2000" dirty="0"/>
              <a:t>MBP + ATB per os et IV    </a:t>
            </a:r>
            <a:r>
              <a:rPr lang="fr-FR" sz="2000" b="1" dirty="0"/>
              <a:t>VS   </a:t>
            </a:r>
            <a:r>
              <a:rPr lang="fr-FR" sz="2000" dirty="0"/>
              <a:t>MBP +ATB IV</a:t>
            </a:r>
          </a:p>
          <a:p>
            <a:r>
              <a:rPr lang="fr-FR" sz="2000" b="1" dirty="0"/>
              <a:t>                        ISO: Absence de </a:t>
            </a:r>
            <a:r>
              <a:rPr lang="fr-FR" sz="2000" b="1" dirty="0" err="1"/>
              <a:t>difference</a:t>
            </a:r>
            <a:r>
              <a:rPr lang="fr-FR" sz="2000" b="1" dirty="0"/>
              <a:t>= 7,8% </a:t>
            </a:r>
          </a:p>
          <a:p>
            <a:r>
              <a:rPr lang="fr-FR" sz="2000" b="1" i="1" dirty="0"/>
              <a:t>                                                                       </a:t>
            </a:r>
            <a:r>
              <a:rPr lang="fr-FR" sz="1600" i="1" dirty="0"/>
              <a:t>Ikeda A and al. Br J </a:t>
            </a:r>
            <a:r>
              <a:rPr lang="fr-FR" sz="1600" i="1" dirty="0" err="1"/>
              <a:t>Surg</a:t>
            </a:r>
            <a:r>
              <a:rPr lang="fr-FR" sz="1600" i="1" dirty="0"/>
              <a:t>. 2016 </a:t>
            </a:r>
          </a:p>
          <a:p>
            <a:endParaRPr lang="fr-FR" i="1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dirty="0"/>
              <a:t>Méta-analyse, 18 essais</a:t>
            </a:r>
            <a:r>
              <a:rPr lang="fr-FR" sz="2000" dirty="0"/>
              <a:t>: Evaluation de la préparation colique mécanique dans la chirurgie colorectale:</a:t>
            </a:r>
          </a:p>
          <a:p>
            <a:r>
              <a:rPr lang="fr-FR" sz="2000" b="1" dirty="0"/>
              <a:t>   =&gt; Pas de bénéfice statistiquement </a:t>
            </a:r>
            <a:r>
              <a:rPr lang="fr-FR" sz="2000" b="1" dirty="0" smtClean="0"/>
              <a:t>significatif </a:t>
            </a:r>
            <a:r>
              <a:rPr lang="fr-FR" sz="2000" dirty="0"/>
              <a:t>pour la baisse du taux d’ISO</a:t>
            </a:r>
          </a:p>
          <a:p>
            <a:r>
              <a:rPr lang="fr-FR" dirty="0"/>
              <a:t>                                                                             </a:t>
            </a:r>
            <a:r>
              <a:rPr lang="fr-FR" sz="1600" i="1" dirty="0" err="1"/>
              <a:t>Güenaga</a:t>
            </a:r>
            <a:r>
              <a:rPr lang="fr-FR" sz="1600" i="1" dirty="0"/>
              <a:t> KF and al. Cochrane </a:t>
            </a:r>
            <a:r>
              <a:rPr lang="fr-FR" sz="1600" i="1" dirty="0" err="1"/>
              <a:t>Database</a:t>
            </a:r>
            <a:r>
              <a:rPr lang="fr-FR" sz="1600" i="1" dirty="0"/>
              <a:t> </a:t>
            </a:r>
            <a:r>
              <a:rPr lang="fr-FR" sz="1600" i="1" dirty="0" err="1"/>
              <a:t>Syst</a:t>
            </a:r>
            <a:r>
              <a:rPr lang="fr-FR" sz="1600" i="1" dirty="0"/>
              <a:t> </a:t>
            </a:r>
            <a:r>
              <a:rPr lang="fr-FR" sz="1600" i="1" dirty="0" err="1"/>
              <a:t>Rev</a:t>
            </a:r>
            <a:r>
              <a:rPr lang="fr-FR" sz="1600" i="1" dirty="0"/>
              <a:t>. 2011</a:t>
            </a:r>
            <a:r>
              <a:rPr lang="fr-FR" dirty="0"/>
              <a:t> </a:t>
            </a:r>
            <a:endParaRPr lang="fr-FR" sz="1600" dirty="0"/>
          </a:p>
          <a:p>
            <a:endParaRPr lang="fr-FR" sz="1600" i="1" dirty="0"/>
          </a:p>
          <a:p>
            <a:endParaRPr lang="fr-FR" i="1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6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DD1583-88E7-1F42-80C5-47B6C859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311889"/>
            <a:ext cx="10419907" cy="1320800"/>
          </a:xfrm>
        </p:spPr>
        <p:txBody>
          <a:bodyPr>
            <a:normAutofit/>
          </a:bodyPr>
          <a:lstStyle/>
          <a:p>
            <a:r>
              <a:rPr lang="fr-FR" sz="3000" dirty="0">
                <a:solidFill>
                  <a:schemeClr val="accent2">
                    <a:lumMod val="75000"/>
                  </a:schemeClr>
                </a:solidFill>
              </a:rPr>
              <a:t>Introduction – Préparation colique péri-opératoire </a:t>
            </a:r>
            <a:endParaRPr lang="fr-FR" sz="3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8EFF713-1590-CF46-A285-CB6BB6BECDB3}"/>
              </a:ext>
            </a:extLst>
          </p:cNvPr>
          <p:cNvSpPr txBox="1"/>
          <p:nvPr/>
        </p:nvSpPr>
        <p:spPr>
          <a:xfrm>
            <a:off x="374667" y="946167"/>
            <a:ext cx="8797601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b="1" dirty="0"/>
              <a:t>Côlon = Réservoir de germes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b="1" dirty="0"/>
              <a:t>Complications infectieuses </a:t>
            </a:r>
            <a:r>
              <a:rPr lang="fr-FR" dirty="0"/>
              <a:t>post chirurgie colo-rectale (dont le site opératoire)</a:t>
            </a:r>
          </a:p>
          <a:p>
            <a:pPr>
              <a:lnSpc>
                <a:spcPct val="150000"/>
              </a:lnSpc>
            </a:pPr>
            <a:r>
              <a:rPr lang="fr-FR" b="1" dirty="0"/>
              <a:t>              </a:t>
            </a:r>
            <a:r>
              <a:rPr lang="fr-FR" dirty="0"/>
              <a:t>=&gt;</a:t>
            </a:r>
            <a:r>
              <a:rPr lang="fr-FR" b="1" dirty="0"/>
              <a:t> </a:t>
            </a:r>
            <a:r>
              <a:rPr lang="fr-FR" dirty="0"/>
              <a:t>cause majeure de </a:t>
            </a:r>
            <a:r>
              <a:rPr lang="fr-FR" b="1" dirty="0"/>
              <a:t>morbidité post-opératoire</a:t>
            </a:r>
          </a:p>
          <a:p>
            <a:r>
              <a:rPr lang="fr-FR" dirty="0"/>
              <a:t>              =&gt; </a:t>
            </a:r>
            <a:r>
              <a:rPr lang="fr-FR" b="1" dirty="0"/>
              <a:t>6,88 % </a:t>
            </a:r>
            <a:r>
              <a:rPr lang="fr-FR" dirty="0"/>
              <a:t>(6,07-7,69) d’ISO en Fr en 2014 </a:t>
            </a:r>
            <a:r>
              <a:rPr lang="fr-FR" i="1" dirty="0"/>
              <a:t>(</a:t>
            </a:r>
            <a:r>
              <a:rPr lang="fr-FR" i="1" dirty="0" err="1"/>
              <a:t>Invs</a:t>
            </a:r>
            <a:r>
              <a:rPr lang="fr-FR" i="1" dirty="0"/>
              <a:t>. 2014)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411DC8B-6377-C947-89B3-30B15E662AAA}"/>
              </a:ext>
            </a:extLst>
          </p:cNvPr>
          <p:cNvSpPr txBox="1"/>
          <p:nvPr/>
        </p:nvSpPr>
        <p:spPr>
          <a:xfrm>
            <a:off x="4260417" y="6063051"/>
            <a:ext cx="8097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Source: Karem Slim and al. Mechanical colonic preparation for surgery or how surgeons fight the wrong battle.</a:t>
            </a:r>
            <a:r>
              <a:rPr lang="fr-FR" sz="1600" b="1" dirty="0"/>
              <a:t> </a:t>
            </a:r>
            <a:r>
              <a:rPr lang="fr-FR" sz="1600" dirty="0"/>
              <a:t>Gastroentérologie Clinique et Biologique 2002</a:t>
            </a:r>
            <a:endParaRPr lang="fr-FR" sz="1600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B66A1FA-F4BA-9D42-AD6D-6E7FC7197B5A}"/>
              </a:ext>
            </a:extLst>
          </p:cNvPr>
          <p:cNvSpPr txBox="1"/>
          <p:nvPr/>
        </p:nvSpPr>
        <p:spPr>
          <a:xfrm>
            <a:off x="374667" y="3032520"/>
            <a:ext cx="10095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La </a:t>
            </a:r>
            <a:r>
              <a:rPr lang="fr-FR" b="1" dirty="0"/>
              <a:t>préparation mécanique du colon</a:t>
            </a:r>
            <a:r>
              <a:rPr lang="fr-FR" dirty="0"/>
              <a:t>, finalité à la chirurgie: </a:t>
            </a:r>
          </a:p>
          <a:p>
            <a:endParaRPr lang="fr-F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   la contamination peropératoire de la cavité péritonéale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manipulation aisée d'un côlon vide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éviter une fragilisation de l'anastomose par le passage de selles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limiter la contamination péritonéale si désunion</a:t>
            </a:r>
            <a:endParaRPr lang="fr-FR" sz="1600" dirty="0"/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99A8077-7979-2B40-BCB8-C632D618877D}"/>
              </a:ext>
            </a:extLst>
          </p:cNvPr>
          <p:cNvSpPr txBox="1"/>
          <p:nvPr/>
        </p:nvSpPr>
        <p:spPr>
          <a:xfrm>
            <a:off x="1494710" y="5257004"/>
            <a:ext cx="809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accent5"/>
                </a:solidFill>
              </a:rPr>
              <a:t>=&gt;</a:t>
            </a:r>
            <a:r>
              <a:rPr lang="fr-FR" dirty="0"/>
              <a:t> </a:t>
            </a:r>
            <a:r>
              <a:rPr lang="fr-FR" dirty="0">
                <a:solidFill>
                  <a:schemeClr val="accent5"/>
                </a:solidFill>
              </a:rPr>
              <a:t>But essentiel: Réduire la principale morbidité de la chirurgie colorectale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780FCC4-D393-024A-96B6-DA81F0BA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605" y="315079"/>
            <a:ext cx="1340908" cy="175432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517DBDCC-FDCB-AE46-8878-3426B70AA8CF}"/>
              </a:ext>
            </a:extLst>
          </p:cNvPr>
          <p:cNvCxnSpPr/>
          <p:nvPr/>
        </p:nvCxnSpPr>
        <p:spPr>
          <a:xfrm>
            <a:off x="705001" y="3567939"/>
            <a:ext cx="140127" cy="2836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9662D6B-670B-3643-8602-6BAB7A98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88" y="156238"/>
            <a:ext cx="8596668" cy="8285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Validité interne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6984923-4D3B-6A48-B6CE-D04ACF879D37}"/>
              </a:ext>
            </a:extLst>
          </p:cNvPr>
          <p:cNvSpPr txBox="1"/>
          <p:nvPr/>
        </p:nvSpPr>
        <p:spPr>
          <a:xfrm>
            <a:off x="657217" y="1727790"/>
            <a:ext cx="4263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Essai de Non Infériorité prospectif, APP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Randomisé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Effectif suffisant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groupe comparable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D9025F5D-BABE-AE45-83A0-EF87613CFDD7}"/>
              </a:ext>
            </a:extLst>
          </p:cNvPr>
          <p:cNvCxnSpPr/>
          <p:nvPr/>
        </p:nvCxnSpPr>
        <p:spPr>
          <a:xfrm>
            <a:off x="5228492" y="984738"/>
            <a:ext cx="0" cy="49002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roix 9">
            <a:extLst>
              <a:ext uri="{FF2B5EF4-FFF2-40B4-BE49-F238E27FC236}">
                <a16:creationId xmlns:a16="http://schemas.microsoft.com/office/drawing/2014/main" xmlns="" id="{2CE7038F-F64A-D94A-B428-42795B33EBB1}"/>
              </a:ext>
            </a:extLst>
          </p:cNvPr>
          <p:cNvSpPr/>
          <p:nvPr/>
        </p:nvSpPr>
        <p:spPr>
          <a:xfrm>
            <a:off x="2179202" y="1071847"/>
            <a:ext cx="609588" cy="56883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46FDF98F-EDDF-204D-8CAA-2E29536C9835}"/>
              </a:ext>
            </a:extLst>
          </p:cNvPr>
          <p:cNvCxnSpPr/>
          <p:nvPr/>
        </p:nvCxnSpPr>
        <p:spPr>
          <a:xfrm>
            <a:off x="7291754" y="1356264"/>
            <a:ext cx="844062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65022A3-F394-D449-86AD-CD9C5B3E544E}"/>
              </a:ext>
            </a:extLst>
          </p:cNvPr>
          <p:cNvSpPr txBox="1"/>
          <p:nvPr/>
        </p:nvSpPr>
        <p:spPr>
          <a:xfrm>
            <a:off x="5746989" y="1744011"/>
            <a:ext cx="47776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</a:t>
            </a: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Absence d’aveugle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Groupe témoin (placebo) 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Choix du seuil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4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43D150-1427-5648-9856-52C6ED82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453222"/>
            <a:ext cx="8878022" cy="883209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Validité Externe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E573121A-12A4-A34C-98CE-458AF01CC41D}"/>
              </a:ext>
            </a:extLst>
          </p:cNvPr>
          <p:cNvCxnSpPr/>
          <p:nvPr/>
        </p:nvCxnSpPr>
        <p:spPr>
          <a:xfrm>
            <a:off x="5486399" y="1336431"/>
            <a:ext cx="0" cy="49002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roix 4">
            <a:extLst>
              <a:ext uri="{FF2B5EF4-FFF2-40B4-BE49-F238E27FC236}">
                <a16:creationId xmlns:a16="http://schemas.microsoft.com/office/drawing/2014/main" xmlns="" id="{EC07A1F0-43FE-3E43-B59F-CA9B2459F0EF}"/>
              </a:ext>
            </a:extLst>
          </p:cNvPr>
          <p:cNvSpPr/>
          <p:nvPr/>
        </p:nvSpPr>
        <p:spPr>
          <a:xfrm>
            <a:off x="2026808" y="1336431"/>
            <a:ext cx="609588" cy="56883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CE1850B-C702-234E-B374-C5FB7326944E}"/>
              </a:ext>
            </a:extLst>
          </p:cNvPr>
          <p:cNvCxnSpPr/>
          <p:nvPr/>
        </p:nvCxnSpPr>
        <p:spPr>
          <a:xfrm>
            <a:off x="7666893" y="1543834"/>
            <a:ext cx="844062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AB2F8EB-981F-824F-AEDD-C5004FA20E45}"/>
              </a:ext>
            </a:extLst>
          </p:cNvPr>
          <p:cNvSpPr txBox="1"/>
          <p:nvPr/>
        </p:nvSpPr>
        <p:spPr>
          <a:xfrm>
            <a:off x="5947576" y="1986061"/>
            <a:ext cx="47776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Patients en bon état général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Manque de standardisation, choix des standards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Colon </a:t>
            </a:r>
            <a:r>
              <a:rPr lang="fr-FR" sz="2000" dirty="0" err="1"/>
              <a:t>Dt</a:t>
            </a:r>
            <a:r>
              <a:rPr lang="fr-FR" sz="2000" dirty="0"/>
              <a:t> &gt; Colon G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Pathologies digestives non cancéreuses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6DDCF9C-39DC-2B45-9A30-703E9E989F45}"/>
              </a:ext>
            </a:extLst>
          </p:cNvPr>
          <p:cNvSpPr txBox="1"/>
          <p:nvPr/>
        </p:nvSpPr>
        <p:spPr>
          <a:xfrm>
            <a:off x="762077" y="2065128"/>
            <a:ext cx="426314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</a:t>
            </a: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Sujet d’actualité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Morbidité post opératoire majeure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Cohérences des autres études: résultats controversés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Distinction colon/Rectum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5AD719-C8A9-3B41-A1D5-768D6B84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19" y="418053"/>
            <a:ext cx="8596668" cy="797169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C423D3-6A7F-0F4D-AE42-97C4F5BE508B}"/>
              </a:ext>
            </a:extLst>
          </p:cNvPr>
          <p:cNvSpPr txBox="1"/>
          <p:nvPr/>
        </p:nvSpPr>
        <p:spPr>
          <a:xfrm>
            <a:off x="679938" y="1215222"/>
            <a:ext cx="101052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sz="2400" dirty="0"/>
              <a:t>Non-infériorité non démontrée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Principe de la préparation colique rapidement </a:t>
            </a:r>
            <a:r>
              <a:rPr lang="fr-FR" sz="2400" b="1" dirty="0"/>
              <a:t>admis</a:t>
            </a:r>
            <a:r>
              <a:rPr lang="fr-FR" sz="2400" dirty="0"/>
              <a:t>  mais encore aujourd’hui </a:t>
            </a:r>
            <a:r>
              <a:rPr lang="fr-FR" sz="2400" b="1" dirty="0"/>
              <a:t>controversé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4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Etudes nombreuses , de faible niveau de preuve, méthodes </a:t>
            </a:r>
            <a:r>
              <a:rPr lang="fr-FR" sz="2400" b="1" dirty="0"/>
              <a:t>peu de standardisées (antibiothérapie, préparation mécanique…)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Différencier cœlioscopie et laparotomie?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Différencier colon droit et colon gauche?</a:t>
            </a:r>
          </a:p>
          <a:p>
            <a:endParaRPr lang="fr-FR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2400" dirty="0"/>
              <a:t>Abord des effets potentiellement délétère de la préparation colique?</a:t>
            </a:r>
          </a:p>
        </p:txBody>
      </p:sp>
    </p:spTree>
    <p:extLst>
      <p:ext uri="{BB962C8B-B14F-4D97-AF65-F5344CB8AC3E}">
        <p14:creationId xmlns:p14="http://schemas.microsoft.com/office/powerpoint/2010/main" val="39556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599BF3-6768-8442-B221-AFF706C1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57" y="2954215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Merci de votre Attention!!</a:t>
            </a:r>
          </a:p>
        </p:txBody>
      </p:sp>
    </p:spTree>
    <p:extLst>
      <p:ext uri="{BB962C8B-B14F-4D97-AF65-F5344CB8AC3E}">
        <p14:creationId xmlns:p14="http://schemas.microsoft.com/office/powerpoint/2010/main" val="1218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0356CC5D-B152-DE45-8451-DEBABB71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8" y="156238"/>
            <a:ext cx="8596668" cy="660400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Introduction – Préparation colique péri-opératoire</a:t>
            </a:r>
            <a:endParaRPr lang="fr-FR" sz="3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1FAE86F3-F0C9-C341-ABDB-0E263930AE5A}"/>
              </a:ext>
            </a:extLst>
          </p:cNvPr>
          <p:cNvSpPr txBox="1"/>
          <p:nvPr/>
        </p:nvSpPr>
        <p:spPr>
          <a:xfrm>
            <a:off x="4953145" y="6081981"/>
            <a:ext cx="8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Source: </a:t>
            </a:r>
            <a:r>
              <a:rPr lang="fr-FR" dirty="0"/>
              <a:t>Mangram AJ and al. Guideline for prevention of surgical site infection, 1999. </a:t>
            </a:r>
            <a:endParaRPr lang="fr-FR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69B1B7F-D1FF-6146-A9FE-FB740A24F65D}"/>
              </a:ext>
            </a:extLst>
          </p:cNvPr>
          <p:cNvSpPr txBox="1"/>
          <p:nvPr/>
        </p:nvSpPr>
        <p:spPr>
          <a:xfrm>
            <a:off x="335500" y="2467553"/>
            <a:ext cx="106941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dirty="0"/>
              <a:t>1999, The Centers for Disease Control ans Prevention, Recommandations (Méta-analyse):</a:t>
            </a:r>
          </a:p>
          <a:p>
            <a:endParaRPr lang="fr-FR" sz="9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Préparation colique mécanique pré-opératoire (MBP)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Préparation colique par prise d’antibiotique orale (OABP)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Traitement antibiotique IV</a:t>
            </a: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EE309F3-435D-1644-9A39-47EE2C2266AB}"/>
              </a:ext>
            </a:extLst>
          </p:cNvPr>
          <p:cNvSpPr txBox="1"/>
          <p:nvPr/>
        </p:nvSpPr>
        <p:spPr>
          <a:xfrm>
            <a:off x="568522" y="4511952"/>
            <a:ext cx="10360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5"/>
                </a:solidFill>
              </a:rPr>
              <a:t>=&gt; Efficace pour la prévention des complications infectieuses post chirurgie colo-rectale</a:t>
            </a: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xmlns="" id="{67BF79F2-BC9C-FE45-AB5E-2B0173AF5882}"/>
              </a:ext>
            </a:extLst>
          </p:cNvPr>
          <p:cNvSpPr/>
          <p:nvPr/>
        </p:nvSpPr>
        <p:spPr>
          <a:xfrm>
            <a:off x="7190509" y="2971338"/>
            <a:ext cx="256417" cy="1161836"/>
          </a:xfrm>
          <a:prstGeom prst="rightBrace">
            <a:avLst/>
          </a:prstGeom>
          <a:ln w="349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BAE1D0F-F877-314B-9DA7-0798F6C73F44}"/>
              </a:ext>
            </a:extLst>
          </p:cNvPr>
          <p:cNvSpPr txBox="1"/>
          <p:nvPr/>
        </p:nvSpPr>
        <p:spPr>
          <a:xfrm>
            <a:off x="7809356" y="3305002"/>
            <a:ext cx="15541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chemeClr val="accent5"/>
                </a:solidFill>
              </a:rPr>
              <a:t>STANDARD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A42010F-5CD9-1F4A-BFD6-FF223C1AD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472" y="195539"/>
            <a:ext cx="1399028" cy="1830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ED11B8A2-2B7F-A64A-9BF9-AB4F33569F1A}"/>
                  </a:ext>
                </a:extLst>
              </p:cNvPr>
              <p:cNvSpPr txBox="1"/>
              <p:nvPr/>
            </p:nvSpPr>
            <p:spPr>
              <a:xfrm>
                <a:off x="335500" y="947687"/>
                <a:ext cx="950122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sz="2000" dirty="0"/>
                  <a:t>1999, en France: 68 000 résection colique ou rectale</a:t>
                </a:r>
                <a:endParaRPr lang="fr-FR" sz="800" dirty="0"/>
              </a:p>
              <a:p>
                <a:r>
                  <a:rPr lang="fr-FR" sz="2000" dirty="0"/>
                  <a:t>                            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000" dirty="0"/>
                  <a:t>180 préparations coliques mécaniques/jour</a:t>
                </a:r>
              </a:p>
              <a:p>
                <a:r>
                  <a:rPr lang="fr-FR" sz="2000" dirty="0"/>
                  <a:t>                   </a:t>
                </a:r>
                <a:r>
                  <a:rPr lang="fr-FR" sz="2000" b="1" dirty="0"/>
                  <a:t>Standardisation? </a:t>
                </a: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D11B8A2-2B7F-A64A-9BF9-AB4F33569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00" y="947687"/>
                <a:ext cx="9501227" cy="1015663"/>
              </a:xfrm>
              <a:prstGeom prst="rect">
                <a:avLst/>
              </a:prstGeom>
              <a:blipFill>
                <a:blip r:embed="rId3"/>
                <a:stretch>
                  <a:fillRect l="-533" t="-2469" b="-86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FF12F13B-D0BC-894E-B2A7-B408120A5E70}"/>
              </a:ext>
            </a:extLst>
          </p:cNvPr>
          <p:cNvSpPr txBox="1"/>
          <p:nvPr/>
        </p:nvSpPr>
        <p:spPr>
          <a:xfrm>
            <a:off x="1137588" y="5182439"/>
            <a:ext cx="92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Etudes avec niveau de preuve moyen, faibles effectifs et manque de standardisation….</a:t>
            </a:r>
          </a:p>
        </p:txBody>
      </p:sp>
    </p:spTree>
    <p:extLst>
      <p:ext uri="{BB962C8B-B14F-4D97-AF65-F5344CB8AC3E}">
        <p14:creationId xmlns:p14="http://schemas.microsoft.com/office/powerpoint/2010/main" val="30279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 animBg="1"/>
      <p:bldP spid="13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7CBC87-56F9-BD4B-926B-A9E10178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2" y="317104"/>
            <a:ext cx="9093200" cy="99906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Introduction- Etudes récentes </a:t>
            </a:r>
            <a:endParaRPr lang="fr-F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B12B6261-58CC-BF47-A9C1-146212EA7AC5}"/>
                  </a:ext>
                </a:extLst>
              </p:cNvPr>
              <p:cNvSpPr txBox="1"/>
              <p:nvPr/>
            </p:nvSpPr>
            <p:spPr>
              <a:xfrm>
                <a:off x="541019" y="1095563"/>
                <a:ext cx="11332325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dirty="0"/>
                  <a:t>Risque infectieux post opératoire: </a:t>
                </a:r>
                <a:r>
                  <a:rPr lang="fr-FR" b="1" dirty="0"/>
                  <a:t>Chirurgie rectale (18%)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 </m:t>
                    </m:r>
                  </m:oMath>
                </a14:m>
                <a:r>
                  <a:rPr lang="fr-FR" b="1" dirty="0"/>
                  <a:t>chirurgie colique (9,4%)</a:t>
                </a:r>
                <a:endParaRPr lang="fr-FR" sz="1400" dirty="0"/>
              </a:p>
              <a:p>
                <a:r>
                  <a:rPr lang="fr-FR" sz="1400" dirty="0"/>
                  <a:t>                                                                                                </a:t>
                </a:r>
                <a:r>
                  <a:rPr lang="fr-FR" sz="1600" i="1" dirty="0" err="1"/>
                  <a:t>Konishi</a:t>
                </a:r>
                <a:r>
                  <a:rPr lang="fr-FR" sz="1600" i="1" dirty="0"/>
                  <a:t> </a:t>
                </a:r>
                <a:r>
                  <a:rPr lang="fr-FR" sz="1600" i="1" dirty="0" err="1"/>
                  <a:t>T</a:t>
                </a:r>
                <a:r>
                  <a:rPr lang="fr-FR" sz="1600" i="1" dirty="0"/>
                  <a:t> and al. Ann </a:t>
                </a:r>
                <a:r>
                  <a:rPr lang="fr-FR" sz="1600" i="1" dirty="0" err="1"/>
                  <a:t>Surg</a:t>
                </a:r>
                <a:r>
                  <a:rPr lang="fr-FR" sz="1600" i="1" dirty="0"/>
                  <a:t>. 2006</a:t>
                </a:r>
              </a:p>
              <a:p>
                <a:r>
                  <a:rPr lang="fr-FR" sz="1600" i="1" dirty="0"/>
                  <a:t>                                                                                    </a:t>
                </a:r>
                <a:r>
                  <a:rPr lang="fr-FR" sz="1600" i="1" dirty="0" err="1"/>
                  <a:t>Goto</a:t>
                </a:r>
                <a:r>
                  <a:rPr lang="fr-FR" sz="1600" i="1" dirty="0"/>
                  <a:t> S and al. Int J Colorectal Dis. 2016</a:t>
                </a:r>
              </a:p>
              <a:p>
                <a:endParaRPr lang="fr-FR" sz="1600" i="1" dirty="0"/>
              </a:p>
              <a:p>
                <a:r>
                  <a:rPr lang="fr-FR" sz="1600" i="1" dirty="0"/>
                  <a:t>                                                                                    </a:t>
                </a:r>
              </a:p>
              <a:p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12B6261-58CC-BF47-A9C1-146212EA7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19" y="1095563"/>
                <a:ext cx="11332325" cy="1661993"/>
              </a:xfrm>
              <a:prstGeom prst="rect">
                <a:avLst/>
              </a:prstGeom>
              <a:blipFill>
                <a:blip r:embed="rId2"/>
                <a:stretch>
                  <a:fillRect l="-336" t="-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A3B3B3D-7E0D-E747-9B7F-1B66AB2B8DD6}"/>
              </a:ext>
            </a:extLst>
          </p:cNvPr>
          <p:cNvSpPr txBox="1"/>
          <p:nvPr/>
        </p:nvSpPr>
        <p:spPr>
          <a:xfrm>
            <a:off x="541019" y="2256288"/>
            <a:ext cx="925280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dirty="0">
                <a:solidFill>
                  <a:srgbClr val="0070C0"/>
                </a:solidFill>
              </a:rPr>
              <a:t>Evaluation de la durée optimale d’ATB IV péri-opératoire</a:t>
            </a:r>
          </a:p>
          <a:p>
            <a:endParaRPr lang="fr-FR" sz="400" dirty="0">
              <a:solidFill>
                <a:srgbClr val="0070C0"/>
              </a:solidFill>
            </a:endParaRPr>
          </a:p>
          <a:p>
            <a:r>
              <a:rPr lang="fr-FR" dirty="0"/>
              <a:t>Etude randomisée, prospective:  Après MBP + OABP</a:t>
            </a:r>
          </a:p>
          <a:p>
            <a:r>
              <a:rPr lang="fr-FR" dirty="0"/>
              <a:t>                              1g de </a:t>
            </a:r>
            <a:r>
              <a:rPr lang="fr-FR" i="1" dirty="0" err="1"/>
              <a:t>Flomoxef</a:t>
            </a:r>
            <a:r>
              <a:rPr lang="fr-FR" dirty="0"/>
              <a:t> IV à J0  </a:t>
            </a:r>
            <a:r>
              <a:rPr lang="fr-FR" b="1" dirty="0"/>
              <a:t>VS</a:t>
            </a:r>
            <a:r>
              <a:rPr lang="fr-FR" dirty="0"/>
              <a:t> 2g à J0-J1-J2-J3   </a:t>
            </a:r>
          </a:p>
          <a:p>
            <a:pPr>
              <a:lnSpc>
                <a:spcPct val="150000"/>
              </a:lnSpc>
            </a:pPr>
            <a:r>
              <a:rPr lang="fr-FR" dirty="0"/>
              <a:t>=&gt; </a:t>
            </a:r>
            <a:r>
              <a:rPr lang="fr-FR" b="1" dirty="0"/>
              <a:t>Pas de différence </a:t>
            </a:r>
            <a:r>
              <a:rPr lang="fr-FR" dirty="0"/>
              <a:t>d’incidence des infections post opératoires</a:t>
            </a:r>
          </a:p>
          <a:p>
            <a:r>
              <a:rPr lang="fr-FR" sz="1600" i="1" dirty="0"/>
              <a:t>                                                                                                     Suzuki </a:t>
            </a:r>
            <a:r>
              <a:rPr lang="fr-FR" sz="1600" i="1" dirty="0" err="1"/>
              <a:t>T</a:t>
            </a:r>
            <a:r>
              <a:rPr lang="fr-FR" sz="1600" i="1" dirty="0"/>
              <a:t> and al. Surgery. 2011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1D0CE5C-2620-8440-919C-EC82BB672E98}"/>
              </a:ext>
            </a:extLst>
          </p:cNvPr>
          <p:cNvSpPr txBox="1"/>
          <p:nvPr/>
        </p:nvSpPr>
        <p:spPr>
          <a:xfrm>
            <a:off x="541019" y="4255704"/>
            <a:ext cx="98360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000" dirty="0">
                <a:solidFill>
                  <a:srgbClr val="0070C0"/>
                </a:solidFill>
              </a:rPr>
              <a:t>Comparaison entre antibiotiques oraux et Probiotiques, pré-opératoire</a:t>
            </a:r>
          </a:p>
          <a:p>
            <a:endParaRPr lang="fr-FR" sz="400" dirty="0">
              <a:solidFill>
                <a:srgbClr val="0070C0"/>
              </a:solidFill>
            </a:endParaRPr>
          </a:p>
          <a:p>
            <a:r>
              <a:rPr lang="fr-FR" dirty="0"/>
              <a:t>Etude randomisée, prospective:  MBP + 1g de </a:t>
            </a:r>
            <a:r>
              <a:rPr lang="fr-FR" i="1" dirty="0" err="1"/>
              <a:t>Flomoxef</a:t>
            </a:r>
            <a:r>
              <a:rPr lang="fr-FR" dirty="0"/>
              <a:t> J0</a:t>
            </a:r>
          </a:p>
          <a:p>
            <a:r>
              <a:rPr lang="fr-FR" dirty="0"/>
              <a:t>                              Probiotique </a:t>
            </a:r>
            <a:r>
              <a:rPr lang="fr-FR" b="1" dirty="0"/>
              <a:t>VS</a:t>
            </a:r>
            <a:r>
              <a:rPr lang="fr-FR" dirty="0"/>
              <a:t> ATB oraux  </a:t>
            </a:r>
            <a:r>
              <a:rPr lang="fr-FR" b="1" dirty="0"/>
              <a:t>VS</a:t>
            </a:r>
            <a:r>
              <a:rPr lang="fr-FR" dirty="0"/>
              <a:t> placebo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=&gt; Infection de paroi: 18,0%, 6,1% et 17,9%      p= 0,014 </a:t>
            </a:r>
          </a:p>
          <a:p>
            <a:r>
              <a:rPr lang="fr-FR" sz="1600" dirty="0"/>
              <a:t>=&gt; Fistule: 12,0%, 1,0% et 7,4%                       p= 0,004</a:t>
            </a:r>
          </a:p>
          <a:p>
            <a:r>
              <a:rPr lang="fr-FR" dirty="0"/>
              <a:t>                                     =&gt; </a:t>
            </a:r>
            <a:r>
              <a:rPr lang="fr-FR" b="1" dirty="0"/>
              <a:t>ATB oraux recommandés, ISO 11,1%</a:t>
            </a:r>
            <a:endParaRPr lang="fr-FR" dirty="0"/>
          </a:p>
          <a:p>
            <a:r>
              <a:rPr lang="fr-FR" sz="1600" i="1" dirty="0"/>
              <a:t>                                                                                                   Sadahiro S and al. Surgery. 2014</a:t>
            </a:r>
          </a:p>
          <a:p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2433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98CBF1C-BA4C-7141-93BA-1AC577BD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321733"/>
            <a:ext cx="9104669" cy="1100667"/>
          </a:xfrm>
        </p:spPr>
        <p:txBody>
          <a:bodyPr/>
          <a:lstStyle/>
          <a:p>
            <a:r>
              <a:rPr lang="fr-FR">
                <a:solidFill>
                  <a:srgbClr val="C00000"/>
                </a:solidFill>
              </a:rPr>
              <a:t>Introduction - OBJECTIF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223E311-BB0D-DA46-A04D-2C61E8D73366}"/>
              </a:ext>
            </a:extLst>
          </p:cNvPr>
          <p:cNvSpPr txBox="1"/>
          <p:nvPr/>
        </p:nvSpPr>
        <p:spPr>
          <a:xfrm>
            <a:off x="726831" y="1422400"/>
            <a:ext cx="103097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</a:t>
            </a:r>
            <a:r>
              <a:rPr lang="fr-FR" sz="2600" dirty="0"/>
              <a:t>Comparer- Démontrer  </a:t>
            </a:r>
            <a:r>
              <a:rPr lang="fr-FR" sz="2600" b="1" dirty="0"/>
              <a:t>« l’équivalence » </a:t>
            </a:r>
            <a:r>
              <a:rPr lang="fr-FR" sz="2600" dirty="0"/>
              <a:t>entre</a:t>
            </a:r>
          </a:p>
          <a:p>
            <a:endParaRPr lang="fr-FR" sz="2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600" dirty="0"/>
              <a:t> Préparation colique </a:t>
            </a:r>
            <a:r>
              <a:rPr lang="fr-FR" sz="2600" b="1" dirty="0"/>
              <a:t>mécanique </a:t>
            </a:r>
            <a:r>
              <a:rPr lang="fr-FR" sz="2600" dirty="0"/>
              <a:t>(MBP) </a:t>
            </a:r>
            <a:r>
              <a:rPr lang="fr-FR" sz="2600" b="1" dirty="0"/>
              <a:t>+ antibiotique </a:t>
            </a:r>
            <a:r>
              <a:rPr lang="fr-FR" sz="2600" dirty="0"/>
              <a:t>(OABP+ IV)</a:t>
            </a:r>
          </a:p>
          <a:p>
            <a:endParaRPr lang="fr-FR" sz="2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600" dirty="0"/>
              <a:t> Préparation colique par a</a:t>
            </a:r>
            <a:r>
              <a:rPr lang="fr-FR" sz="2600" b="1" dirty="0"/>
              <a:t>ntibiotique</a:t>
            </a:r>
            <a:r>
              <a:rPr lang="fr-FR" sz="2600" dirty="0"/>
              <a:t> seule  (OABP+ IV)</a:t>
            </a:r>
          </a:p>
          <a:p>
            <a:endParaRPr lang="fr-FR" sz="2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600" dirty="0"/>
              <a:t> sur l’incidence des </a:t>
            </a:r>
            <a:r>
              <a:rPr lang="fr-FR" sz="2600" b="1" dirty="0"/>
              <a:t>infections du site opératoire (ISO)</a:t>
            </a:r>
          </a:p>
          <a:p>
            <a:endParaRPr lang="fr-FR" sz="2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600" dirty="0"/>
              <a:t> après chirurgie pour cancer du </a:t>
            </a:r>
            <a:r>
              <a:rPr lang="fr-FR" sz="2600" b="1" dirty="0"/>
              <a:t>colon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06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732EBB-5023-984B-9513-C2F325FB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10" y="343515"/>
            <a:ext cx="8596668" cy="946245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Type d’étude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E0DB9D7-8EEB-614F-A131-F01ABF301B4F}"/>
              </a:ext>
            </a:extLst>
          </p:cNvPr>
          <p:cNvSpPr txBox="1"/>
          <p:nvPr/>
        </p:nvSpPr>
        <p:spPr>
          <a:xfrm>
            <a:off x="949578" y="1397675"/>
            <a:ext cx="7430147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Essai clinique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Prospectif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Randomisé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De Non-Infériorité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  (En ouvert)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Mono-centrique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400" dirty="0"/>
              <a:t>Analysé en Per Protocole</a:t>
            </a:r>
          </a:p>
        </p:txBody>
      </p:sp>
    </p:spTree>
    <p:extLst>
      <p:ext uri="{BB962C8B-B14F-4D97-AF65-F5344CB8AC3E}">
        <p14:creationId xmlns:p14="http://schemas.microsoft.com/office/powerpoint/2010/main" val="7431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453955-6781-BB44-985D-3988EA9B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92" y="363940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- Généralités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99F36CD-DEE3-184F-AC70-1CAA8536A763}"/>
              </a:ext>
            </a:extLst>
          </p:cNvPr>
          <p:cNvSpPr txBox="1"/>
          <p:nvPr/>
        </p:nvSpPr>
        <p:spPr>
          <a:xfrm>
            <a:off x="207819" y="1274617"/>
            <a:ext cx="78970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Durée de l’étude: Août 2014 =&gt; Avril 2017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800" dirty="0">
                <a:solidFill>
                  <a:schemeClr val="accent2"/>
                </a:solidFill>
              </a:rPr>
              <a:t>Critères d’Inclusions</a:t>
            </a:r>
          </a:p>
          <a:p>
            <a:endParaRPr lang="fr-FR" sz="800" dirty="0">
              <a:solidFill>
                <a:schemeClr val="accent2"/>
              </a:solidFill>
            </a:endParaRPr>
          </a:p>
          <a:p>
            <a:r>
              <a:rPr lang="fr-FR" sz="2800" dirty="0">
                <a:solidFill>
                  <a:schemeClr val="accent2"/>
                </a:solidFill>
              </a:rPr>
              <a:t>  </a:t>
            </a:r>
            <a:r>
              <a:rPr lang="fr-FR" sz="2200" dirty="0"/>
              <a:t>=&gt; </a:t>
            </a:r>
            <a:r>
              <a:rPr lang="fr-FR" sz="2200" b="1" dirty="0"/>
              <a:t>Cancer colique </a:t>
            </a:r>
            <a:r>
              <a:rPr lang="fr-FR" sz="2200" dirty="0"/>
              <a:t>primitif</a:t>
            </a:r>
          </a:p>
          <a:p>
            <a:r>
              <a:rPr lang="fr-FR" sz="2200" dirty="0"/>
              <a:t>       indication de </a:t>
            </a:r>
            <a:r>
              <a:rPr lang="fr-FR" sz="2200" b="1" dirty="0"/>
              <a:t>résection/anastomose </a:t>
            </a:r>
            <a:r>
              <a:rPr lang="fr-FR" sz="2200" dirty="0"/>
              <a:t>colique élective</a:t>
            </a:r>
          </a:p>
          <a:p>
            <a:endParaRPr lang="fr-FR" sz="2200" dirty="0"/>
          </a:p>
          <a:p>
            <a:r>
              <a:rPr lang="fr-FR" sz="2200" dirty="0"/>
              <a:t>  =&gt; </a:t>
            </a:r>
            <a:r>
              <a:rPr lang="fr-FR" sz="2200" b="1" dirty="0"/>
              <a:t>20 - 85 </a:t>
            </a:r>
            <a:r>
              <a:rPr lang="fr-FR" sz="2200" dirty="0"/>
              <a:t>ans</a:t>
            </a:r>
          </a:p>
          <a:p>
            <a:endParaRPr lang="fr-FR" sz="2200" dirty="0"/>
          </a:p>
          <a:p>
            <a:r>
              <a:rPr lang="fr-FR" sz="2200" dirty="0"/>
              <a:t>  =&gt; </a:t>
            </a:r>
            <a:r>
              <a:rPr lang="fr-FR" sz="2200" b="1" i="1" dirty="0"/>
              <a:t>Performance </a:t>
            </a:r>
            <a:r>
              <a:rPr lang="fr-FR" sz="2200" b="1" i="1" dirty="0" err="1"/>
              <a:t>status</a:t>
            </a:r>
            <a:r>
              <a:rPr lang="fr-FR" sz="2200" b="1" i="1" dirty="0"/>
              <a:t> </a:t>
            </a:r>
            <a:r>
              <a:rPr lang="fr-FR" sz="2200" b="1" dirty="0"/>
              <a:t>de 0 ou 1 </a:t>
            </a:r>
            <a:r>
              <a:rPr lang="fr-FR" sz="2200" dirty="0"/>
              <a:t>selon l’échelle ECOG (</a:t>
            </a:r>
            <a:r>
              <a:rPr lang="fr-FR" sz="2200" dirty="0" err="1"/>
              <a:t>E</a:t>
            </a:r>
            <a:r>
              <a:rPr lang="fr-FR" dirty="0" err="1"/>
              <a:t>astern</a:t>
            </a:r>
            <a:r>
              <a:rPr lang="fr-FR" dirty="0"/>
              <a:t> </a:t>
            </a:r>
            <a:r>
              <a:rPr lang="fr-FR" dirty="0" err="1"/>
              <a:t>Cooperative</a:t>
            </a:r>
            <a:r>
              <a:rPr lang="fr-FR" dirty="0"/>
              <a:t> </a:t>
            </a:r>
            <a:r>
              <a:rPr lang="fr-FR" dirty="0" err="1"/>
              <a:t>Oncology</a:t>
            </a:r>
            <a:r>
              <a:rPr lang="fr-FR" dirty="0"/>
              <a:t> Group) </a:t>
            </a:r>
            <a:endParaRPr lang="fr-FR" sz="2400" dirty="0"/>
          </a:p>
          <a:p>
            <a:endParaRPr lang="fr-FR" sz="2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EDB0220-4F01-B340-9220-88DB95FEE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90" y="3429000"/>
            <a:ext cx="2392769" cy="29461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E1ED233-3B92-5E48-B4CE-8B6514C0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410" y="397233"/>
            <a:ext cx="1917650" cy="20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ED03D9-0072-8447-AD7D-75049734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156238"/>
            <a:ext cx="8596668" cy="831314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</a:t>
            </a:r>
            <a:r>
              <a:rPr lang="fr-FR" dirty="0">
                <a:solidFill>
                  <a:schemeClr val="accent5"/>
                </a:solidFill>
              </a:rPr>
              <a:t>Critères d’exclusion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5E3C999A-6F45-6A43-97D0-E7593EACBFB9}"/>
                  </a:ext>
                </a:extLst>
              </p:cNvPr>
              <p:cNvSpPr txBox="1"/>
              <p:nvPr/>
            </p:nvSpPr>
            <p:spPr>
              <a:xfrm>
                <a:off x="512488" y="1195488"/>
                <a:ext cx="7855737" cy="5662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fr-FR" sz="2000" dirty="0"/>
                  <a:t>Cancer du colon métastatique (</a:t>
                </a:r>
                <a:r>
                  <a:rPr lang="fr-FR" sz="2000" b="1" dirty="0"/>
                  <a:t>stade IV</a:t>
                </a:r>
                <a:r>
                  <a:rPr lang="fr-FR" sz="2000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fr-FR" sz="2000" dirty="0"/>
                  <a:t>Préparation colique mécanique </a:t>
                </a:r>
                <a:r>
                  <a:rPr lang="fr-FR" sz="2000" b="1" dirty="0"/>
                  <a:t>non réalisable </a:t>
                </a:r>
                <a:r>
                  <a:rPr lang="fr-FR" sz="2000" dirty="0"/>
                  <a:t>(sténose…)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fr-FR" sz="2000" dirty="0"/>
                  <a:t>Score </a:t>
                </a:r>
                <a:r>
                  <a:rPr lang="fr-FR" sz="2000" b="1" dirty="0"/>
                  <a:t>ASA </a:t>
                </a:r>
                <a:r>
                  <a:rPr lang="fr-FR" sz="1600" dirty="0"/>
                  <a:t>(American Society of Anesthesiologists) 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fr-FR" sz="1600" b="1" dirty="0"/>
                  <a:t> </a:t>
                </a:r>
                <a:r>
                  <a:rPr lang="fr-FR" sz="2000" b="1" dirty="0"/>
                  <a:t>4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fr-FR" sz="2000" dirty="0"/>
                  <a:t>Indication de résection d’</a:t>
                </a:r>
                <a:r>
                  <a:rPr lang="fr-FR" sz="2000" b="1" dirty="0"/>
                  <a:t>organes adjacents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fr-FR" sz="2000" dirty="0"/>
                  <a:t>Indication de mise en place d’une </a:t>
                </a:r>
                <a:r>
                  <a:rPr lang="fr-FR" sz="2000" b="1" dirty="0"/>
                  <a:t>stomie</a:t>
                </a:r>
              </a:p>
              <a:p>
                <a:pPr>
                  <a:lnSpc>
                    <a:spcPct val="150000"/>
                  </a:lnSpc>
                </a:pPr>
                <a:endParaRPr lang="fr-FR" sz="2000" b="1" dirty="0"/>
              </a:p>
              <a:p>
                <a:pPr>
                  <a:lnSpc>
                    <a:spcPct val="150000"/>
                  </a:lnSpc>
                </a:pPr>
                <a:r>
                  <a:rPr lang="fr-FR" sz="2000" b="1" dirty="0"/>
                  <a:t>✚ </a:t>
                </a:r>
                <a:r>
                  <a:rPr lang="fr-FR" sz="2000" dirty="0"/>
                  <a:t>Réalisation d’une stomie ou exérèse organes adjacents peropératoire</a:t>
                </a:r>
              </a:p>
              <a:p>
                <a:pPr>
                  <a:lnSpc>
                    <a:spcPct val="150000"/>
                  </a:lnSpc>
                </a:pPr>
                <a:endParaRPr lang="fr-FR" sz="2000" dirty="0"/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solidFill>
                      <a:srgbClr val="002060"/>
                    </a:solidFill>
                  </a:rPr>
                  <a:t>  </a:t>
                </a:r>
                <a:r>
                  <a:rPr lang="fr-FR" sz="2000" dirty="0">
                    <a:solidFill>
                      <a:srgbClr val="002060"/>
                    </a:solidFill>
                    <a:sym typeface="Wingdings" pitchFamily="2" charset="2"/>
                  </a:rPr>
                  <a:t> </a:t>
                </a:r>
                <a:r>
                  <a:rPr lang="fr-FR" sz="2000" dirty="0">
                    <a:solidFill>
                      <a:srgbClr val="2D52BD"/>
                    </a:solidFill>
                    <a:sym typeface="Wingdings" pitchFamily="2" charset="2"/>
                  </a:rPr>
                  <a:t>ANALYSE PER PROTOCOLE</a:t>
                </a:r>
                <a:endParaRPr lang="fr-FR" sz="2000" dirty="0">
                  <a:solidFill>
                    <a:srgbClr val="2D52BD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endParaRPr lang="fr-FR" sz="2200" b="1" dirty="0"/>
              </a:p>
              <a:p>
                <a:pPr>
                  <a:lnSpc>
                    <a:spcPct val="150000"/>
                  </a:lnSpc>
                </a:pPr>
                <a:endParaRPr lang="fr-FR" sz="2200" b="1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E3C999A-6F45-6A43-97D0-E7593EACB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88" y="1195488"/>
                <a:ext cx="7855737" cy="5662512"/>
              </a:xfrm>
              <a:prstGeom prst="rect">
                <a:avLst/>
              </a:prstGeom>
              <a:blipFill>
                <a:blip r:embed="rId2"/>
                <a:stretch>
                  <a:fillRect l="-6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ccolade fermante 4">
            <a:extLst>
              <a:ext uri="{FF2B5EF4-FFF2-40B4-BE49-F238E27FC236}">
                <a16:creationId xmlns:a16="http://schemas.microsoft.com/office/drawing/2014/main" xmlns="" id="{7C663578-9468-0B40-97C6-7C3AA186902E}"/>
              </a:ext>
            </a:extLst>
          </p:cNvPr>
          <p:cNvSpPr/>
          <p:nvPr/>
        </p:nvSpPr>
        <p:spPr>
          <a:xfrm>
            <a:off x="8619652" y="1325169"/>
            <a:ext cx="156649" cy="222258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xmlns="" id="{BB03EC08-9CA0-C64B-AEE5-0C52EF013F98}"/>
              </a:ext>
            </a:extLst>
          </p:cNvPr>
          <p:cNvSpPr/>
          <p:nvPr/>
        </p:nvSpPr>
        <p:spPr>
          <a:xfrm>
            <a:off x="8619652" y="4005943"/>
            <a:ext cx="156649" cy="1023297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70DE33D-C1CB-9948-ADC0-007F4E5DAA12}"/>
              </a:ext>
            </a:extLst>
          </p:cNvPr>
          <p:cNvSpPr txBox="1"/>
          <p:nvPr/>
        </p:nvSpPr>
        <p:spPr>
          <a:xfrm>
            <a:off x="9108731" y="2176272"/>
            <a:ext cx="228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2D52BD"/>
                </a:solidFill>
              </a:rPr>
              <a:t>Pré-randomisation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D153B07-65A2-BC43-BCC3-45913ACFBC23}"/>
              </a:ext>
            </a:extLst>
          </p:cNvPr>
          <p:cNvSpPr txBox="1"/>
          <p:nvPr/>
        </p:nvSpPr>
        <p:spPr>
          <a:xfrm>
            <a:off x="9108731" y="4317536"/>
            <a:ext cx="236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2D52BD"/>
                </a:solidFill>
              </a:rPr>
              <a:t>Post-randomisation</a:t>
            </a:r>
          </a:p>
        </p:txBody>
      </p:sp>
    </p:spTree>
    <p:extLst>
      <p:ext uri="{BB962C8B-B14F-4D97-AF65-F5344CB8AC3E}">
        <p14:creationId xmlns:p14="http://schemas.microsoft.com/office/powerpoint/2010/main" val="31207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97F1A5-F455-D84C-8C82-58884350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3071"/>
            <a:ext cx="8596668" cy="13208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Méthodes – Essai de Non Infériorité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A46E2638-22F4-014E-BA91-0FB76887B47C}"/>
                  </a:ext>
                </a:extLst>
              </p:cNvPr>
              <p:cNvSpPr txBox="1"/>
              <p:nvPr/>
            </p:nvSpPr>
            <p:spPr>
              <a:xfrm>
                <a:off x="526473" y="1256879"/>
                <a:ext cx="8747529" cy="364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Test unilatéral =&gt; H0: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fr-FR" sz="2000" dirty="0"/>
                  <a:t> (MBP+ATB / ATB) &lt; </a:t>
                </a:r>
                <a14:m>
                  <m:oMath xmlns:m="http://schemas.openxmlformats.org/officeDocument/2006/math"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fr-FR" sz="2000" dirty="0"/>
              </a:p>
              <a:p>
                <a:pPr>
                  <a:lnSpc>
                    <a:spcPct val="150000"/>
                  </a:lnSpc>
                </a:pPr>
                <a:r>
                  <a:rPr lang="fr-FR" sz="2000" dirty="0"/>
                  <a:t>Taux d’ISO: 11% VS 16%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dirty="0"/>
                  <a:t> =&gt; </a:t>
                </a:r>
                <a:r>
                  <a:rPr lang="fr-FR" sz="2000" b="1" dirty="0"/>
                  <a:t>Marge/seuil de non infériorité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fr-FR" sz="2000" b="1" dirty="0"/>
                  <a:t>: 3%</a:t>
                </a:r>
              </a:p>
              <a:p>
                <a:r>
                  <a:rPr lang="fr-FR" sz="2000" dirty="0"/>
                  <a:t> </a:t>
                </a:r>
              </a:p>
              <a:p>
                <a:endParaRPr lang="fr-FR" sz="900" dirty="0"/>
              </a:p>
              <a:p>
                <a:pPr marL="285750" indent="-285750">
                  <a:buFont typeface="Symbol" pitchFamily="2" charset="2"/>
                  <a:buChar char="Þ"/>
                </a:pPr>
                <a:r>
                  <a:rPr lang="fr-FR" sz="2200" dirty="0"/>
                  <a:t>   </a:t>
                </a:r>
                <a:r>
                  <a:rPr lang="fr-FR" sz="2000" dirty="0"/>
                  <a:t>Calcul nombre de sujet nécessaire: </a:t>
                </a:r>
                <a:r>
                  <a:rPr lang="fr-FR" sz="2000" b="1" dirty="0"/>
                  <a:t>127 </a:t>
                </a:r>
                <a:r>
                  <a:rPr lang="fr-FR" sz="2000" dirty="0"/>
                  <a:t>patients par groupe </a:t>
                </a:r>
              </a:p>
              <a:p>
                <a:r>
                  <a:rPr lang="fr-FR" sz="2000" dirty="0"/>
                  <a:t>   - Risque alpha: </a:t>
                </a:r>
                <a:r>
                  <a:rPr lang="fr-FR" sz="2000" b="1" dirty="0"/>
                  <a:t>5%</a:t>
                </a:r>
              </a:p>
              <a:p>
                <a:r>
                  <a:rPr lang="fr-FR" sz="2000" dirty="0"/>
                  <a:t>   - Taux d’abandon: 10%</a:t>
                </a:r>
              </a:p>
              <a:p>
                <a:endParaRPr lang="fr-FR" sz="2000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46E2638-22F4-014E-BA91-0FB76887B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73" y="1256879"/>
                <a:ext cx="8747529" cy="3647152"/>
              </a:xfrm>
              <a:prstGeom prst="rect">
                <a:avLst/>
              </a:prstGeom>
              <a:blipFill>
                <a:blip r:embed="rId2"/>
                <a:stretch>
                  <a:fillRect l="-7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FD206DC-93DB-B345-B32D-455E3C21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504" y="1936779"/>
            <a:ext cx="3865654" cy="8321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6410CC4-3EDB-5143-AD5A-44A6ACF91A82}"/>
              </a:ext>
            </a:extLst>
          </p:cNvPr>
          <p:cNvSpPr txBox="1"/>
          <p:nvPr/>
        </p:nvSpPr>
        <p:spPr>
          <a:xfrm>
            <a:off x="677334" y="4783712"/>
            <a:ext cx="73821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/>
              <a:t>Randomisation stratifiée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 Localisation tumorale (</a:t>
            </a:r>
            <a:r>
              <a:rPr lang="fr-FR" sz="2000" dirty="0" err="1"/>
              <a:t>Dt</a:t>
            </a:r>
            <a:r>
              <a:rPr lang="fr-FR" sz="2000" dirty="0"/>
              <a:t> et G)         –       </a:t>
            </a:r>
            <a:r>
              <a:rPr lang="fr-FR" sz="2000" dirty="0" err="1"/>
              <a:t>Coelio</a:t>
            </a:r>
            <a:r>
              <a:rPr lang="fr-FR" sz="2000" dirty="0"/>
              <a:t>/ </a:t>
            </a:r>
            <a:r>
              <a:rPr lang="fr-FR" sz="2000" dirty="0" err="1"/>
              <a:t>Laparo</a:t>
            </a:r>
            <a:r>
              <a:rPr lang="fr-FR" sz="2000" dirty="0"/>
              <a:t>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=&gt; </a:t>
            </a:r>
            <a:r>
              <a:rPr lang="fr-FR" sz="2000" b="1" dirty="0"/>
              <a:t>Homogénéité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48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{2E2B4F67-2F3A-B84F-8190-62E9F11E3E14}tf10001060</Template>
  <TotalTime>3756</TotalTime>
  <Words>1226</Words>
  <Application>Microsoft Office PowerPoint</Application>
  <PresentationFormat>Grand écran</PresentationFormat>
  <Paragraphs>276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Cambria Math</vt:lpstr>
      <vt:lpstr>Minion</vt:lpstr>
      <vt:lpstr>Symbol</vt:lpstr>
      <vt:lpstr>Trebuchet MS</vt:lpstr>
      <vt:lpstr>Wingdings</vt:lpstr>
      <vt:lpstr>Wingdings 3</vt:lpstr>
      <vt:lpstr>Facette</vt:lpstr>
      <vt:lpstr>Présentation PowerPoint</vt:lpstr>
      <vt:lpstr>Introduction – Préparation colique péri-opératoire </vt:lpstr>
      <vt:lpstr>Introduction – Préparation colique péri-opératoire</vt:lpstr>
      <vt:lpstr>Introduction- Etudes récentes </vt:lpstr>
      <vt:lpstr>Introduction - OBJECTIF</vt:lpstr>
      <vt:lpstr>Méthodes – Type d’étude</vt:lpstr>
      <vt:lpstr>Méthodes - Généralités</vt:lpstr>
      <vt:lpstr>Méthodes – Critères d’exclusion</vt:lpstr>
      <vt:lpstr>Méthodes – Essai de Non Infériorité</vt:lpstr>
      <vt:lpstr>Méthodes - Procédures</vt:lpstr>
      <vt:lpstr>Méthodes – Critère de jugement principal</vt:lpstr>
      <vt:lpstr>Méthodes – Critères de jugement secondaires</vt:lpstr>
      <vt:lpstr>Résultats – FLOW DIAGRAM</vt:lpstr>
      <vt:lpstr>Résultats – Patients</vt:lpstr>
      <vt:lpstr>Résultats – Critère de Jugement principal</vt:lpstr>
      <vt:lpstr>Résultats – Critères de Jugements secondaires</vt:lpstr>
      <vt:lpstr>DISCUSSION</vt:lpstr>
      <vt:lpstr>Etudes complémentaires</vt:lpstr>
      <vt:lpstr>Une littérature très contradictoire…</vt:lpstr>
      <vt:lpstr>Validité interne</vt:lpstr>
      <vt:lpstr>Validité Externe</vt:lpstr>
      <vt:lpstr>CONCLUSION</vt:lpstr>
      <vt:lpstr>Merci de votre Attention!!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margot dubois</dc:creator>
  <cp:lastModifiedBy>DUBOIS Margot</cp:lastModifiedBy>
  <cp:revision>119</cp:revision>
  <dcterms:created xsi:type="dcterms:W3CDTF">2019-06-25T19:51:28Z</dcterms:created>
  <dcterms:modified xsi:type="dcterms:W3CDTF">2019-07-12T06:43:35Z</dcterms:modified>
</cp:coreProperties>
</file>