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notesMasterIdLst>
    <p:notesMasterId r:id="rId45"/>
  </p:notesMasterIdLst>
  <p:sldIdLst>
    <p:sldId id="256" r:id="rId2"/>
    <p:sldId id="291" r:id="rId3"/>
    <p:sldId id="292" r:id="rId4"/>
    <p:sldId id="272" r:id="rId5"/>
    <p:sldId id="280" r:id="rId6"/>
    <p:sldId id="281" r:id="rId7"/>
    <p:sldId id="274" r:id="rId8"/>
    <p:sldId id="278" r:id="rId9"/>
    <p:sldId id="275" r:id="rId10"/>
    <p:sldId id="273" r:id="rId11"/>
    <p:sldId id="276" r:id="rId12"/>
    <p:sldId id="293" r:id="rId13"/>
    <p:sldId id="277" r:id="rId14"/>
    <p:sldId id="283" r:id="rId15"/>
    <p:sldId id="290" r:id="rId16"/>
    <p:sldId id="288" r:id="rId17"/>
    <p:sldId id="294" r:id="rId18"/>
    <p:sldId id="258" r:id="rId19"/>
    <p:sldId id="259" r:id="rId20"/>
    <p:sldId id="308" r:id="rId21"/>
    <p:sldId id="261" r:id="rId22"/>
    <p:sldId id="260" r:id="rId23"/>
    <p:sldId id="264" r:id="rId24"/>
    <p:sldId id="265" r:id="rId25"/>
    <p:sldId id="266" r:id="rId26"/>
    <p:sldId id="267" r:id="rId27"/>
    <p:sldId id="268" r:id="rId28"/>
    <p:sldId id="270" r:id="rId29"/>
    <p:sldId id="269" r:id="rId30"/>
    <p:sldId id="296" r:id="rId31"/>
    <p:sldId id="271" r:id="rId32"/>
    <p:sldId id="297" r:id="rId33"/>
    <p:sldId id="299" r:id="rId34"/>
    <p:sldId id="285" r:id="rId35"/>
    <p:sldId id="286" r:id="rId36"/>
    <p:sldId id="287" r:id="rId37"/>
    <p:sldId id="303" r:id="rId38"/>
    <p:sldId id="304" r:id="rId39"/>
    <p:sldId id="305" r:id="rId40"/>
    <p:sldId id="301" r:id="rId41"/>
    <p:sldId id="300" r:id="rId42"/>
    <p:sldId id="302" r:id="rId43"/>
    <p:sldId id="307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3"/>
    <p:restoredTop sz="94698"/>
  </p:normalViewPr>
  <p:slideViewPr>
    <p:cSldViewPr snapToGrid="0" snapToObjects="1">
      <p:cViewPr varScale="1">
        <p:scale>
          <a:sx n="106" d="100"/>
          <a:sy n="106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5883-B185-A142-B1AC-55A65F89EA30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881D9-B526-2547-8A69-36E3BADCB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881D9-B526-2547-8A69-36E3BADCB4C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77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881D9-B526-2547-8A69-36E3BADCB4C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2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1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507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09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90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Modifier les styles du texte du masque
Deuxième niveau
Troisième niveau
Quatrième niveau
Cinquième niveau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49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3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4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
Deuxième niveau
Troisième niveau
Quatrième niveau
Cinquième niveau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20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B67164-6A1C-3548-855B-527801F95D93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083E75-DDC1-5741-A501-DF19827FB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EC1826A-3E7B-B441-83B0-115195FC8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Préservation d’organe dans les cancers du rectum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D82F6BB-477D-464B-9360-9505A3480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784574"/>
            <a:ext cx="8229600" cy="590348"/>
          </a:xfrm>
        </p:spPr>
        <p:txBody>
          <a:bodyPr/>
          <a:lstStyle/>
          <a:p>
            <a:r>
              <a:rPr lang="fr-FR" dirty="0"/>
              <a:t>Aline BONNE</a:t>
            </a:r>
          </a:p>
        </p:txBody>
      </p:sp>
    </p:spTree>
    <p:extLst>
      <p:ext uri="{BB962C8B-B14F-4D97-AF65-F5344CB8AC3E}">
        <p14:creationId xmlns:p14="http://schemas.microsoft.com/office/powerpoint/2010/main" val="2594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4F0AC1D-B26D-AC42-B944-5BB14AD7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Radio-chimiothérapie </a:t>
            </a:r>
            <a:r>
              <a:rPr lang="fr-FR" dirty="0" err="1"/>
              <a:t>néoadjuvante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665BB5-1C99-F442-9074-FBCBB1492A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Radiothérapie seule :</a:t>
            </a:r>
          </a:p>
          <a:p>
            <a:pPr lvl="1"/>
            <a:r>
              <a:rPr lang="fr-FR" dirty="0"/>
              <a:t>Diminution des récidives locales</a:t>
            </a:r>
          </a:p>
          <a:p>
            <a:pPr marL="731520" lvl="2" indent="0" algn="r">
              <a:buNone/>
            </a:pPr>
            <a:r>
              <a:rPr lang="fr-FR" b="1" dirty="0" err="1">
                <a:solidFill>
                  <a:schemeClr val="accent1"/>
                </a:solidFill>
              </a:rPr>
              <a:t>Kapiteijn</a:t>
            </a:r>
            <a:r>
              <a:rPr lang="fr-FR" b="1" dirty="0">
                <a:solidFill>
                  <a:schemeClr val="accent1"/>
                </a:solidFill>
              </a:rPr>
              <a:t> et al. N </a:t>
            </a:r>
            <a:r>
              <a:rPr lang="fr-FR" b="1" dirty="0" err="1">
                <a:solidFill>
                  <a:schemeClr val="accent1"/>
                </a:solidFill>
              </a:rPr>
              <a:t>Engl</a:t>
            </a:r>
            <a:r>
              <a:rPr lang="fr-FR" b="1" dirty="0">
                <a:solidFill>
                  <a:schemeClr val="accent1"/>
                </a:solidFill>
              </a:rPr>
              <a:t> J Med. 2001 </a:t>
            </a:r>
          </a:p>
          <a:p>
            <a:pPr marL="731520" lvl="2" indent="0" algn="r">
              <a:buNone/>
            </a:pPr>
            <a:r>
              <a:rPr lang="fr-FR" b="1" dirty="0">
                <a:solidFill>
                  <a:schemeClr val="accent1"/>
                </a:solidFill>
              </a:rPr>
              <a:t>Van </a:t>
            </a:r>
            <a:r>
              <a:rPr lang="fr-FR" b="1" dirty="0" err="1">
                <a:solidFill>
                  <a:schemeClr val="accent1"/>
                </a:solidFill>
              </a:rPr>
              <a:t>Gijn</a:t>
            </a:r>
            <a:r>
              <a:rPr lang="fr-FR" b="1" dirty="0">
                <a:solidFill>
                  <a:schemeClr val="accent1"/>
                </a:solidFill>
              </a:rPr>
              <a:t> et al. Lancet </a:t>
            </a:r>
            <a:r>
              <a:rPr lang="fr-FR" b="1" dirty="0" err="1">
                <a:solidFill>
                  <a:schemeClr val="accent1"/>
                </a:solidFill>
              </a:rPr>
              <a:t>Oncol</a:t>
            </a:r>
            <a:r>
              <a:rPr lang="fr-FR" b="1" dirty="0">
                <a:solidFill>
                  <a:schemeClr val="accent1"/>
                </a:solidFill>
              </a:rPr>
              <a:t> 2011</a:t>
            </a:r>
          </a:p>
          <a:p>
            <a:pPr lvl="2"/>
            <a:endParaRPr lang="fr-FR" dirty="0"/>
          </a:p>
          <a:p>
            <a:r>
              <a:rPr lang="fr-FR" dirty="0"/>
              <a:t>Radio-Chimiothérapie :</a:t>
            </a:r>
          </a:p>
          <a:p>
            <a:pPr lvl="1"/>
            <a:r>
              <a:rPr lang="fr-FR" dirty="0"/>
              <a:t>Diminution des récidives de moitié p/r RT seule</a:t>
            </a:r>
          </a:p>
          <a:p>
            <a:pPr lvl="1"/>
            <a:r>
              <a:rPr lang="fr-FR" dirty="0"/>
              <a:t>Augmentation du taux de réponses histologiques</a:t>
            </a:r>
          </a:p>
          <a:p>
            <a:pPr lvl="1"/>
            <a:endParaRPr lang="fr-FR" dirty="0"/>
          </a:p>
          <a:p>
            <a:pPr marL="731520" lvl="2" indent="0" algn="r">
              <a:buNone/>
            </a:pPr>
            <a:r>
              <a:rPr lang="fr-FR" b="1" dirty="0" err="1">
                <a:solidFill>
                  <a:schemeClr val="accent1"/>
                </a:solidFill>
              </a:rPr>
              <a:t>Gerard</a:t>
            </a:r>
            <a:r>
              <a:rPr lang="fr-FR" b="1" dirty="0">
                <a:solidFill>
                  <a:schemeClr val="accent1"/>
                </a:solidFill>
              </a:rPr>
              <a:t> et al. JCO 2006</a:t>
            </a:r>
          </a:p>
          <a:p>
            <a:pPr marL="731520" lvl="2" indent="0" algn="r">
              <a:buNone/>
            </a:pPr>
            <a:r>
              <a:rPr lang="fr-FR" b="1" dirty="0" err="1">
                <a:solidFill>
                  <a:schemeClr val="accent1"/>
                </a:solidFill>
              </a:rPr>
              <a:t>Bosset</a:t>
            </a:r>
            <a:r>
              <a:rPr lang="fr-FR" b="1" dirty="0">
                <a:solidFill>
                  <a:schemeClr val="accent1"/>
                </a:solidFill>
              </a:rPr>
              <a:t> et al. N </a:t>
            </a:r>
            <a:r>
              <a:rPr lang="fr-FR" b="1" dirty="0" err="1">
                <a:solidFill>
                  <a:schemeClr val="accent1"/>
                </a:solidFill>
              </a:rPr>
              <a:t>engl</a:t>
            </a:r>
            <a:r>
              <a:rPr lang="fr-FR" b="1" dirty="0">
                <a:solidFill>
                  <a:schemeClr val="accent1"/>
                </a:solidFill>
              </a:rPr>
              <a:t> J Med. 2006</a:t>
            </a:r>
          </a:p>
        </p:txBody>
      </p:sp>
    </p:spTree>
    <p:extLst>
      <p:ext uri="{BB962C8B-B14F-4D97-AF65-F5344CB8AC3E}">
        <p14:creationId xmlns:p14="http://schemas.microsoft.com/office/powerpoint/2010/main" val="41752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74A864F-96A8-BC4D-B0D5-5856814B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de conservation rectale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6AA0D24-4725-894E-B8B9-3FB9B8FF84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522226" cy="4873752"/>
          </a:xfrm>
        </p:spPr>
        <p:txBody>
          <a:bodyPr/>
          <a:lstStyle/>
          <a:p>
            <a:r>
              <a:rPr lang="fr-FR" dirty="0" err="1"/>
              <a:t>Radiochimiothérapie</a:t>
            </a:r>
            <a:r>
              <a:rPr lang="fr-FR" dirty="0"/>
              <a:t> : stérilisation complète dans 10 à 25 % des cas</a:t>
            </a:r>
          </a:p>
          <a:p>
            <a:pPr lvl="1"/>
            <a:r>
              <a:rPr lang="fr-FR" dirty="0"/>
              <a:t>Maas Lancet </a:t>
            </a:r>
            <a:r>
              <a:rPr lang="fr-FR" dirty="0" err="1"/>
              <a:t>oncol</a:t>
            </a:r>
            <a:r>
              <a:rPr lang="fr-FR" dirty="0"/>
              <a:t> 2010 =&gt; 15,6%</a:t>
            </a:r>
          </a:p>
          <a:p>
            <a:pPr lvl="2"/>
            <a:r>
              <a:rPr lang="fr-FR" dirty="0"/>
              <a:t>5FU +++</a:t>
            </a:r>
          </a:p>
          <a:p>
            <a:endParaRPr lang="fr-FR" dirty="0"/>
          </a:p>
          <a:p>
            <a:r>
              <a:rPr lang="fr-FR" dirty="0"/>
              <a:t>LA CHIRURGIE EST ELLE NECESSAIRE CHEZ CES PATIENTS?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2EF25F-DEE3-A84A-A31F-6D60C0C8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Données de la littérature</a:t>
            </a:r>
            <a:br>
              <a:rPr lang="fr-FR" sz="2800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2D52269-21C8-7C40-806E-AB086B116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C27A3D-4F74-2247-828A-FC3592D2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E7275C8-59E6-BA43-9F3B-C870D357CB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120886"/>
            <a:ext cx="9956800" cy="3353065"/>
          </a:xfrm>
        </p:spPr>
        <p:txBody>
          <a:bodyPr/>
          <a:lstStyle/>
          <a:p>
            <a:r>
              <a:rPr lang="fr-FR" dirty="0"/>
              <a:t>Prospectif </a:t>
            </a:r>
            <a:r>
              <a:rPr lang="fr-FR" dirty="0" err="1"/>
              <a:t>monocentrique</a:t>
            </a:r>
            <a:endParaRPr lang="fr-FR" dirty="0"/>
          </a:p>
          <a:p>
            <a:r>
              <a:rPr lang="fr-FR" dirty="0"/>
              <a:t>cT2-T4 M0</a:t>
            </a:r>
          </a:p>
          <a:p>
            <a:r>
              <a:rPr lang="fr-FR" dirty="0"/>
              <a:t>&lt; 7 cm MA</a:t>
            </a:r>
          </a:p>
          <a:p>
            <a:r>
              <a:rPr lang="fr-FR" dirty="0"/>
              <a:t>54 Gy + LV5-FU2 6C péri RT</a:t>
            </a:r>
          </a:p>
          <a:p>
            <a:r>
              <a:rPr lang="fr-FR" dirty="0"/>
              <a:t>Evaluation clinique + IRM à 10 semaine de la fin de RT</a:t>
            </a:r>
          </a:p>
        </p:txBody>
      </p:sp>
      <p:pic>
        <p:nvPicPr>
          <p:cNvPr id="5" name="Image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63C0ECC2-FE4D-EA44-BFDD-F2A6524E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98" y="0"/>
            <a:ext cx="7282069" cy="3120887"/>
          </a:xfrm>
          <a:prstGeom prst="rect">
            <a:avLst/>
          </a:prstGeom>
        </p:spPr>
      </p:pic>
      <p:pic>
        <p:nvPicPr>
          <p:cNvPr id="7" name="Image 6" descr="Une image contenant meubles&#10;&#10;&#10;&#10;Description générée automatiquement">
            <a:extLst>
              <a:ext uri="{FF2B5EF4-FFF2-40B4-BE49-F238E27FC236}">
                <a16:creationId xmlns="" xmlns:a16="http://schemas.microsoft.com/office/drawing/2014/main" id="{161A1FBD-AADA-404B-90A3-D5AD2716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60" y="51458"/>
            <a:ext cx="4000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="" xmlns:a16="http://schemas.microsoft.com/office/drawing/2014/main" id="{C1AA5009-44FC-C446-88AF-7FF4F476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56" y="16224"/>
            <a:ext cx="7802498" cy="6058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1151BD-09CB-AA4B-998D-CB2B9C06F733}"/>
              </a:ext>
            </a:extLst>
          </p:cNvPr>
          <p:cNvSpPr/>
          <p:nvPr/>
        </p:nvSpPr>
        <p:spPr>
          <a:xfrm>
            <a:off x="-79513" y="2330586"/>
            <a:ext cx="4571999" cy="646331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OS 90%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DFS 58%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5C23E22-790D-DF41-9A08-632A985F38F6}"/>
              </a:ext>
            </a:extLst>
          </p:cNvPr>
          <p:cNvSpPr txBox="1"/>
          <p:nvPr/>
        </p:nvSpPr>
        <p:spPr>
          <a:xfrm>
            <a:off x="5231582" y="3794805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décès</a:t>
            </a:r>
          </a:p>
          <a:p>
            <a:r>
              <a:rPr lang="fr-FR" dirty="0"/>
              <a:t>1 récidive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="" xmlns:a16="http://schemas.microsoft.com/office/drawing/2014/main" id="{EC17F5D6-D0DE-BE45-9BE8-146D4D9BAEA6}"/>
              </a:ext>
            </a:extLst>
          </p:cNvPr>
          <p:cNvSpPr/>
          <p:nvPr/>
        </p:nvSpPr>
        <p:spPr>
          <a:xfrm>
            <a:off x="4753930" y="3019698"/>
            <a:ext cx="2024558" cy="1421438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006A19-866C-A248-8F09-FE7AC880EFED}"/>
              </a:ext>
            </a:extLst>
          </p:cNvPr>
          <p:cNvSpPr txBox="1"/>
          <p:nvPr/>
        </p:nvSpPr>
        <p:spPr>
          <a:xfrm>
            <a:off x="91054" y="3283155"/>
            <a:ext cx="20185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2 contre indiqués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0A8B3E34-B0AA-5E4F-91E8-DA76814A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841" y="422624"/>
            <a:ext cx="1371600" cy="1473200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8581F43E-BB3D-8E4B-A4D0-5B740B7ABAD1}"/>
              </a:ext>
            </a:extLst>
          </p:cNvPr>
          <p:cNvCxnSpPr/>
          <p:nvPr/>
        </p:nvCxnSpPr>
        <p:spPr>
          <a:xfrm flipH="1">
            <a:off x="8686800" y="1352861"/>
            <a:ext cx="874642" cy="977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FF7006BD-555B-134F-9E10-495B10B76B16}"/>
              </a:ext>
            </a:extLst>
          </p:cNvPr>
          <p:cNvCxnSpPr/>
          <p:nvPr/>
        </p:nvCxnSpPr>
        <p:spPr>
          <a:xfrm>
            <a:off x="7195930" y="1352861"/>
            <a:ext cx="23655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6F6E9FA-EE04-5F47-9FF5-68C517257544}"/>
              </a:ext>
            </a:extLst>
          </p:cNvPr>
          <p:cNvSpPr/>
          <p:nvPr/>
        </p:nvSpPr>
        <p:spPr>
          <a:xfrm>
            <a:off x="4773808" y="343112"/>
            <a:ext cx="2024558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4D575A8-BDD3-5C4A-A025-A51EE0317762}"/>
              </a:ext>
            </a:extLst>
          </p:cNvPr>
          <p:cNvSpPr/>
          <p:nvPr/>
        </p:nvSpPr>
        <p:spPr>
          <a:xfrm>
            <a:off x="4753930" y="1390377"/>
            <a:ext cx="2044436" cy="54395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21A5794-9B0A-9E46-BDFE-686385152A75}"/>
              </a:ext>
            </a:extLst>
          </p:cNvPr>
          <p:cNvSpPr/>
          <p:nvPr/>
        </p:nvSpPr>
        <p:spPr>
          <a:xfrm>
            <a:off x="2109555" y="2266128"/>
            <a:ext cx="2442566" cy="8929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47CE070-C12A-894C-962A-458451453176}"/>
              </a:ext>
            </a:extLst>
          </p:cNvPr>
          <p:cNvSpPr/>
          <p:nvPr/>
        </p:nvSpPr>
        <p:spPr>
          <a:xfrm>
            <a:off x="6987327" y="2266127"/>
            <a:ext cx="2494603" cy="863277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FAA2D82-63FD-3045-88BA-B438AE7ACA04}"/>
              </a:ext>
            </a:extLst>
          </p:cNvPr>
          <p:cNvSpPr/>
          <p:nvPr/>
        </p:nvSpPr>
        <p:spPr>
          <a:xfrm>
            <a:off x="6995064" y="3768388"/>
            <a:ext cx="2486865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77C3C12-7961-6442-98D2-B3C696FD7CED}"/>
              </a:ext>
            </a:extLst>
          </p:cNvPr>
          <p:cNvSpPr/>
          <p:nvPr/>
        </p:nvSpPr>
        <p:spPr>
          <a:xfrm>
            <a:off x="6986921" y="5177742"/>
            <a:ext cx="2486865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7CD55A5-5979-FB41-AF24-AE8FF8F58057}"/>
              </a:ext>
            </a:extLst>
          </p:cNvPr>
          <p:cNvSpPr/>
          <p:nvPr/>
        </p:nvSpPr>
        <p:spPr>
          <a:xfrm>
            <a:off x="2079732" y="5177742"/>
            <a:ext cx="2486865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35C763F-7F8C-0543-B8AD-3FEF30417465}"/>
              </a:ext>
            </a:extLst>
          </p:cNvPr>
          <p:cNvSpPr/>
          <p:nvPr/>
        </p:nvSpPr>
        <p:spPr>
          <a:xfrm>
            <a:off x="2079731" y="3805864"/>
            <a:ext cx="2486865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BA32F83-890A-6846-A44B-2BECC5401BE5}"/>
              </a:ext>
            </a:extLst>
          </p:cNvPr>
          <p:cNvSpPr/>
          <p:nvPr/>
        </p:nvSpPr>
        <p:spPr>
          <a:xfrm>
            <a:off x="4779869" y="3063195"/>
            <a:ext cx="1998619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7C1F5A9-95BF-3242-A768-65274C6FEA79}"/>
              </a:ext>
            </a:extLst>
          </p:cNvPr>
          <p:cNvSpPr/>
          <p:nvPr/>
        </p:nvSpPr>
        <p:spPr>
          <a:xfrm>
            <a:off x="4779869" y="4484633"/>
            <a:ext cx="2018497" cy="736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69BB510-C976-D84B-B99C-F78EAD0E9AD2}"/>
              </a:ext>
            </a:extLst>
          </p:cNvPr>
          <p:cNvSpPr/>
          <p:nvPr/>
        </p:nvSpPr>
        <p:spPr>
          <a:xfrm>
            <a:off x="7014942" y="3835750"/>
            <a:ext cx="4663402" cy="646331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 OS 94 %     </a:t>
            </a:r>
          </a:p>
          <a:p>
            <a:pPr marL="285750" indent="-285750" algn="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DFS 75%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358895B-4AEF-2B45-89C5-46D40E754FC9}"/>
              </a:ext>
            </a:extLst>
          </p:cNvPr>
          <p:cNvSpPr/>
          <p:nvPr/>
        </p:nvSpPr>
        <p:spPr>
          <a:xfrm>
            <a:off x="6995064" y="2311952"/>
            <a:ext cx="4587336" cy="646331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 3 </a:t>
            </a:r>
            <a:r>
              <a:rPr lang="fr-FR" dirty="0" err="1"/>
              <a:t>year</a:t>
            </a:r>
            <a:r>
              <a:rPr lang="fr-FR" dirty="0"/>
              <a:t>   OS 90%</a:t>
            </a:r>
          </a:p>
          <a:p>
            <a:pPr algn="r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fr-FR" dirty="0"/>
              <a:t> 3 </a:t>
            </a:r>
            <a:r>
              <a:rPr lang="fr-FR" dirty="0" err="1"/>
              <a:t>year</a:t>
            </a:r>
            <a:r>
              <a:rPr lang="fr-FR" dirty="0"/>
              <a:t> DFS 72%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7D83609-00E3-0940-834B-1943B7C75054}"/>
              </a:ext>
            </a:extLst>
          </p:cNvPr>
          <p:cNvSpPr txBox="1"/>
          <p:nvPr/>
        </p:nvSpPr>
        <p:spPr>
          <a:xfrm>
            <a:off x="52986" y="4230448"/>
            <a:ext cx="21355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23 patients opérés</a:t>
            </a:r>
          </a:p>
          <a:p>
            <a:r>
              <a:rPr lang="fr-FR" dirty="0"/>
              <a:t>Dont 12 TME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F3490FF8-062A-504B-8051-259D4CE583EE}"/>
              </a:ext>
            </a:extLst>
          </p:cNvPr>
          <p:cNvSpPr txBox="1"/>
          <p:nvPr/>
        </p:nvSpPr>
        <p:spPr>
          <a:xfrm>
            <a:off x="7029140" y="6063472"/>
            <a:ext cx="29033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5 récidives métastatiques</a:t>
            </a:r>
          </a:p>
        </p:txBody>
      </p:sp>
      <p:sp>
        <p:nvSpPr>
          <p:cNvPr id="44" name="Flèche vers le bas 43">
            <a:extLst>
              <a:ext uri="{FF2B5EF4-FFF2-40B4-BE49-F238E27FC236}">
                <a16:creationId xmlns="" xmlns:a16="http://schemas.microsoft.com/office/drawing/2014/main" id="{73E1C47D-E1EA-1D4F-8E81-D12D517D7E3D}"/>
              </a:ext>
            </a:extLst>
          </p:cNvPr>
          <p:cNvSpPr/>
          <p:nvPr/>
        </p:nvSpPr>
        <p:spPr>
          <a:xfrm>
            <a:off x="5486400" y="5387009"/>
            <a:ext cx="437322" cy="527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242288C1-D1C9-754D-8CD4-25C3EAD9CBF8}"/>
              </a:ext>
            </a:extLst>
          </p:cNvPr>
          <p:cNvSpPr txBox="1"/>
          <p:nvPr/>
        </p:nvSpPr>
        <p:spPr>
          <a:xfrm>
            <a:off x="5087694" y="5964943"/>
            <a:ext cx="127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25% récidive locale</a:t>
            </a:r>
          </a:p>
        </p:txBody>
      </p:sp>
    </p:spTree>
    <p:extLst>
      <p:ext uri="{BB962C8B-B14F-4D97-AF65-F5344CB8AC3E}">
        <p14:creationId xmlns:p14="http://schemas.microsoft.com/office/powerpoint/2010/main" val="3231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3" grpId="0" animBg="1"/>
      <p:bldP spid="44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0767D6-0FFF-0046-A47D-393F8611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6A59069-4DE8-1641-9A91-B1B47DCA8A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2842592"/>
            <a:ext cx="9956800" cy="36313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Etude multicentrique internationale</a:t>
            </a:r>
          </a:p>
          <a:p>
            <a:r>
              <a:rPr lang="fr-FR" dirty="0"/>
              <a:t>Base de donnée rétrospective</a:t>
            </a:r>
          </a:p>
          <a:p>
            <a:r>
              <a:rPr lang="fr-FR" dirty="0"/>
              <a:t>Cancer du rectum T1-4, N0-2</a:t>
            </a:r>
          </a:p>
          <a:p>
            <a:r>
              <a:rPr lang="fr-FR" dirty="0"/>
              <a:t>Traitement </a:t>
            </a:r>
            <a:r>
              <a:rPr lang="fr-FR" dirty="0" err="1"/>
              <a:t>néoadjuvant</a:t>
            </a:r>
            <a:endParaRPr lang="fr-FR" dirty="0"/>
          </a:p>
          <a:p>
            <a:pPr lvl="1"/>
            <a:r>
              <a:rPr lang="fr-FR" dirty="0" err="1"/>
              <a:t>Radiochimiothérapie</a:t>
            </a:r>
            <a:r>
              <a:rPr lang="fr-FR" dirty="0"/>
              <a:t> 91%</a:t>
            </a:r>
          </a:p>
          <a:p>
            <a:r>
              <a:rPr lang="fr-FR" dirty="0"/>
              <a:t>Réponse clinique complète (</a:t>
            </a:r>
            <a:r>
              <a:rPr lang="fr-FR" dirty="0" err="1"/>
              <a:t>cCR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Endoscopie 90%, Biopsies 42%</a:t>
            </a:r>
          </a:p>
          <a:p>
            <a:pPr lvl="1"/>
            <a:r>
              <a:rPr lang="fr-FR" dirty="0"/>
              <a:t>IRM 71%</a:t>
            </a:r>
          </a:p>
          <a:p>
            <a:pPr lvl="1"/>
            <a:r>
              <a:rPr lang="fr-FR" dirty="0"/>
              <a:t>Les 2 : 64%</a:t>
            </a:r>
          </a:p>
        </p:txBody>
      </p:sp>
      <p:pic>
        <p:nvPicPr>
          <p:cNvPr id="5" name="Image 4" descr="Une image contenant intérieur&#10;&#10;&#10;&#10;Description générée automatiquement">
            <a:extLst>
              <a:ext uri="{FF2B5EF4-FFF2-40B4-BE49-F238E27FC236}">
                <a16:creationId xmlns="" xmlns:a16="http://schemas.microsoft.com/office/drawing/2014/main" id="{61F67315-B2C2-0547-B324-816E2152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192"/>
            <a:ext cx="9753600" cy="2692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871D84C-5AEB-7144-B779-AE2FE93E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773963"/>
            <a:ext cx="1969025" cy="313254"/>
          </a:xfrm>
          <a:prstGeom prst="rect">
            <a:avLst/>
          </a:prstGeom>
        </p:spPr>
      </p:pic>
      <p:pic>
        <p:nvPicPr>
          <p:cNvPr id="9" name="Image 8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4C05FA84-C386-BC44-9CB8-6D9C8CEFD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62" y="2842591"/>
            <a:ext cx="3745561" cy="40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31D869-091B-134A-AEE1-931F4FF4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ACA813E-A4E2-AA40-8478-75CB8D2E2C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17638"/>
            <a:ext cx="9956800" cy="5056314"/>
          </a:xfrm>
        </p:spPr>
        <p:txBody>
          <a:bodyPr/>
          <a:lstStyle/>
          <a:p>
            <a:r>
              <a:rPr lang="fr-FR" dirty="0"/>
              <a:t>880 patients</a:t>
            </a:r>
          </a:p>
          <a:p>
            <a:endParaRPr lang="fr-FR" dirty="0"/>
          </a:p>
          <a:p>
            <a:r>
              <a:rPr lang="fr-FR" dirty="0"/>
              <a:t>Récidive locale à 2 ans : 25,2%</a:t>
            </a:r>
          </a:p>
          <a:p>
            <a:endParaRPr lang="fr-FR" dirty="0"/>
          </a:p>
          <a:p>
            <a:r>
              <a:rPr lang="fr-FR" dirty="0"/>
              <a:t>Métastases à distance : 8%</a:t>
            </a:r>
          </a:p>
          <a:p>
            <a:pPr lvl="1"/>
            <a:r>
              <a:rPr lang="fr-FR" dirty="0"/>
              <a:t>18% chez les patients avec une récidive locale</a:t>
            </a:r>
          </a:p>
          <a:p>
            <a:pPr lvl="1"/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F80747DA-3B80-404C-B53A-54E3F3C42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38445"/>
              </p:ext>
            </p:extLst>
          </p:nvPr>
        </p:nvGraphicFramePr>
        <p:xfrm>
          <a:off x="609600" y="4180796"/>
          <a:ext cx="9667461" cy="267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487">
                  <a:extLst>
                    <a:ext uri="{9D8B030D-6E8A-4147-A177-3AD203B41FA5}">
                      <a16:colId xmlns="" xmlns:a16="http://schemas.microsoft.com/office/drawing/2014/main" val="4283366463"/>
                    </a:ext>
                  </a:extLst>
                </a:gridCol>
                <a:gridCol w="3222487">
                  <a:extLst>
                    <a:ext uri="{9D8B030D-6E8A-4147-A177-3AD203B41FA5}">
                      <a16:colId xmlns="" xmlns:a16="http://schemas.microsoft.com/office/drawing/2014/main" val="3359083661"/>
                    </a:ext>
                  </a:extLst>
                </a:gridCol>
                <a:gridCol w="3222487">
                  <a:extLst>
                    <a:ext uri="{9D8B030D-6E8A-4147-A177-3AD203B41FA5}">
                      <a16:colId xmlns="" xmlns:a16="http://schemas.microsoft.com/office/drawing/2014/main" val="1278567036"/>
                    </a:ext>
                  </a:extLst>
                </a:gridCol>
              </a:tblGrid>
              <a:tr h="669301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 </a:t>
                      </a:r>
                      <a:r>
                        <a:rPr lang="fr-FR" sz="2400" dirty="0" err="1"/>
                        <a:t>year</a:t>
                      </a:r>
                      <a:r>
                        <a:rPr lang="fr-FR" sz="2400" dirty="0"/>
                        <a:t> DSS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 </a:t>
                      </a:r>
                      <a:r>
                        <a:rPr lang="fr-FR" sz="2400" dirty="0" err="1"/>
                        <a:t>year</a:t>
                      </a:r>
                      <a:r>
                        <a:rPr lang="fr-FR" sz="2400" dirty="0"/>
                        <a:t> 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966121"/>
                  </a:ext>
                </a:extLst>
              </a:tr>
              <a:tr h="669301">
                <a:tc>
                  <a:txBody>
                    <a:bodyPr/>
                    <a:lstStyle/>
                    <a:p>
                      <a:r>
                        <a:rPr lang="fr-FR" sz="2400" dirty="0"/>
                        <a:t>Tous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93,8%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84,7%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43971"/>
                  </a:ext>
                </a:extLst>
              </a:tr>
              <a:tr h="669301">
                <a:tc>
                  <a:txBody>
                    <a:bodyPr/>
                    <a:lstStyle/>
                    <a:p>
                      <a:r>
                        <a:rPr lang="fr-FR" sz="2400" dirty="0"/>
                        <a:t>Sans récidive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97,3%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87,9%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1282756"/>
                  </a:ext>
                </a:extLst>
              </a:tr>
              <a:tr h="669301">
                <a:tc>
                  <a:txBody>
                    <a:bodyPr/>
                    <a:lstStyle/>
                    <a:p>
                      <a:r>
                        <a:rPr lang="fr-FR" sz="2400" dirty="0"/>
                        <a:t>Récidive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75,4%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752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6BFC8C2-B627-1840-A9FC-780ED6A0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EC492E9-E36B-8E48-8A43-65398B639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intérieur&#10;&#10;&#10;&#10;Description générée automatiquement">
            <a:extLst>
              <a:ext uri="{FF2B5EF4-FFF2-40B4-BE49-F238E27FC236}">
                <a16:creationId xmlns="" xmlns:a16="http://schemas.microsoft.com/office/drawing/2014/main" id="{C0666FC6-CEEE-7041-AF5E-47E3F0E1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3" y="200163"/>
            <a:ext cx="11404600" cy="29591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72FEFD27-A627-7843-B8A9-714DD8C9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159263"/>
            <a:ext cx="5334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768D72B-2019-754D-A510-F2FFB735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18E7145-3E3A-8B4B-98A5-6C6599F1A4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Etude rétrospective </a:t>
            </a:r>
            <a:r>
              <a:rPr lang="fr-FR" dirty="0" err="1"/>
              <a:t>monocentrique</a:t>
            </a:r>
            <a:r>
              <a:rPr lang="fr-FR" dirty="0"/>
              <a:t> (MSKCC New York)</a:t>
            </a:r>
          </a:p>
          <a:p>
            <a:endParaRPr lang="fr-FR" dirty="0"/>
          </a:p>
          <a:p>
            <a:r>
              <a:rPr lang="fr-FR" dirty="0"/>
              <a:t>Adénocarcinome du rectum non métastatiques</a:t>
            </a:r>
          </a:p>
          <a:p>
            <a:r>
              <a:rPr lang="fr-FR" dirty="0"/>
              <a:t>Janvier 2006 - Janvier 2015</a:t>
            </a:r>
          </a:p>
          <a:p>
            <a:endParaRPr lang="fr-FR" dirty="0"/>
          </a:p>
          <a:p>
            <a:r>
              <a:rPr lang="fr-FR" dirty="0"/>
              <a:t>Evaluer les résultats oncologiques après traitement </a:t>
            </a:r>
            <a:r>
              <a:rPr lang="fr-FR" dirty="0" err="1"/>
              <a:t>néoadjuvant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Watch and </a:t>
            </a:r>
            <a:r>
              <a:rPr lang="fr-FR" dirty="0" err="1"/>
              <a:t>Wait</a:t>
            </a:r>
            <a:r>
              <a:rPr lang="fr-FR" dirty="0"/>
              <a:t> (WW) après réponse clinique complète (</a:t>
            </a:r>
            <a:r>
              <a:rPr lang="fr-FR" dirty="0" err="1"/>
              <a:t>cCR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Avant 2013 : clinique + endoscopique</a:t>
            </a:r>
          </a:p>
          <a:p>
            <a:pPr lvl="2"/>
            <a:r>
              <a:rPr lang="fr-FR" dirty="0"/>
              <a:t>Après 2013 : IRM</a:t>
            </a:r>
          </a:p>
          <a:p>
            <a:pPr lvl="1"/>
            <a:r>
              <a:rPr lang="fr-FR" dirty="0"/>
              <a:t>Réponse complète anatomopathologique (</a:t>
            </a:r>
            <a:r>
              <a:rPr lang="fr-FR" dirty="0" err="1"/>
              <a:t>pCR</a:t>
            </a:r>
            <a:r>
              <a:rPr lang="fr-FR" dirty="0"/>
              <a:t>) après TME</a:t>
            </a:r>
          </a:p>
          <a:p>
            <a:pPr lvl="2"/>
            <a:r>
              <a:rPr lang="fr-FR" dirty="0"/>
              <a:t>ypT0N0</a:t>
            </a:r>
          </a:p>
        </p:txBody>
      </p:sp>
    </p:spTree>
    <p:extLst>
      <p:ext uri="{BB962C8B-B14F-4D97-AF65-F5344CB8AC3E}">
        <p14:creationId xmlns:p14="http://schemas.microsoft.com/office/powerpoint/2010/main" val="22201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F22488-9E9A-DD4B-8353-AF7066AA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D1002C-B9A2-E648-B5C4-EE9A9993DD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1669" y="1692277"/>
            <a:ext cx="11257722" cy="4873752"/>
          </a:xfrm>
        </p:spPr>
        <p:txBody>
          <a:bodyPr>
            <a:normAutofit/>
          </a:bodyPr>
          <a:lstStyle/>
          <a:p>
            <a:r>
              <a:rPr lang="fr-FR" dirty="0"/>
              <a:t>Définition de la réponse clinique</a:t>
            </a:r>
          </a:p>
          <a:p>
            <a:pPr marL="0" indent="0">
              <a:buNone/>
            </a:pPr>
            <a:r>
              <a:rPr lang="fr-FR" dirty="0"/>
              <a:t>   complète</a:t>
            </a:r>
          </a:p>
          <a:p>
            <a:pPr lvl="1"/>
            <a:r>
              <a:rPr lang="fr-FR" dirty="0"/>
              <a:t>Cicatrice blanche</a:t>
            </a:r>
          </a:p>
          <a:p>
            <a:pPr lvl="1"/>
            <a:r>
              <a:rPr lang="fr-FR" dirty="0"/>
              <a:t>Avec sous sans télangiectasies</a:t>
            </a:r>
          </a:p>
          <a:p>
            <a:pPr lvl="1"/>
            <a:r>
              <a:rPr lang="fr-FR" dirty="0"/>
              <a:t>Absence d’ulcération</a:t>
            </a:r>
          </a:p>
          <a:p>
            <a:pPr lvl="1"/>
            <a:r>
              <a:rPr lang="fr-FR" dirty="0"/>
              <a:t>Absence de nodule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365760" lvl="1" indent="0">
              <a:buNone/>
            </a:pPr>
            <a:endParaRPr lang="fr-FR" dirty="0"/>
          </a:p>
          <a:p>
            <a:pPr marL="36576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=&gt; Surveillance / 3 mois pendant 1 ans puis 4 mois pendant 2 ans puis 6 mois</a:t>
            </a:r>
          </a:p>
          <a:p>
            <a:pPr marL="0" indent="0">
              <a:buNone/>
            </a:pPr>
            <a:endParaRPr lang="fr-FR" dirty="0"/>
          </a:p>
          <a:p>
            <a:pPr marL="36576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photo&#10;&#10;&#10;&#10;Description générée automatiquement">
            <a:extLst>
              <a:ext uri="{FF2B5EF4-FFF2-40B4-BE49-F238E27FC236}">
                <a16:creationId xmlns="" xmlns:a16="http://schemas.microsoft.com/office/drawing/2014/main" id="{C1739BDB-72A0-A649-8777-3BB2EC7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38" y="-2"/>
            <a:ext cx="6128263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D7CD04-FA61-F040-9796-0651A0B3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76250"/>
            <a:ext cx="8229600" cy="722243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2CF57AF-6C01-9541-8C4C-7C3356EB4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1669774"/>
            <a:ext cx="8229600" cy="47119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Généralités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Watch and </a:t>
            </a:r>
            <a:r>
              <a:rPr lang="fr-FR" sz="3200" dirty="0" err="1"/>
              <a:t>Wait</a:t>
            </a:r>
            <a:endParaRPr lang="fr-FR" sz="3200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Smith, JAMA </a:t>
            </a:r>
            <a:r>
              <a:rPr lang="fr-FR" sz="3200" dirty="0" err="1"/>
              <a:t>Oncol</a:t>
            </a:r>
            <a:r>
              <a:rPr lang="fr-FR" sz="3200" dirty="0"/>
              <a:t> 2019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Discussion</a:t>
            </a:r>
          </a:p>
          <a:p>
            <a:pPr marL="925830" lvl="1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Et la TEM?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fr-FR" sz="3200" dirty="0"/>
              <a:t>Conclusion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04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727916F-464B-3245-9AD4-E0125947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8DB8BD4-568E-094C-9591-064B67BFB5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Traitement néo adjuvant : 4 schémas</a:t>
            </a:r>
          </a:p>
          <a:p>
            <a:pPr lvl="1"/>
            <a:r>
              <a:rPr lang="fr-FR" dirty="0" err="1"/>
              <a:t>Radiochimiothérapie</a:t>
            </a:r>
            <a:r>
              <a:rPr lang="fr-FR" dirty="0"/>
              <a:t> : 45 à 54 Gy + 5-FU IV ou </a:t>
            </a:r>
            <a:r>
              <a:rPr lang="fr-FR" dirty="0" err="1"/>
              <a:t>Capecitabine</a:t>
            </a:r>
            <a:endParaRPr lang="fr-FR" dirty="0"/>
          </a:p>
          <a:p>
            <a:pPr lvl="1"/>
            <a:r>
              <a:rPr lang="fr-FR" dirty="0"/>
              <a:t>Chimiothérapie d’induction (FOLFOX 8C) + radiothérapie</a:t>
            </a:r>
          </a:p>
          <a:p>
            <a:pPr lvl="1"/>
            <a:r>
              <a:rPr lang="fr-FR" dirty="0"/>
              <a:t>Radiothérapie + chimiothérapie de consolidation (FOLFOX 8C)</a:t>
            </a:r>
          </a:p>
          <a:p>
            <a:pPr lvl="1"/>
            <a:r>
              <a:rPr lang="fr-FR" dirty="0"/>
              <a:t>Chimiothérapie exclusive (FOLFOX 8C +/- </a:t>
            </a:r>
            <a:r>
              <a:rPr lang="fr-FR" dirty="0" err="1"/>
              <a:t>Bevacizumab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5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C9BF5E-E72E-3A47-B0A6-5FDAF15E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8282914-5CBA-E546-9B7D-712AA7C531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498080" y="1600200"/>
            <a:ext cx="3068320" cy="4873752"/>
          </a:xfrm>
        </p:spPr>
        <p:txBody>
          <a:bodyPr/>
          <a:lstStyle/>
          <a:p>
            <a:r>
              <a:rPr lang="fr-FR" dirty="0"/>
              <a:t>Suivi médian</a:t>
            </a:r>
          </a:p>
          <a:p>
            <a:pPr lvl="1"/>
            <a:r>
              <a:rPr lang="fr-FR" dirty="0"/>
              <a:t>33 mois</a:t>
            </a:r>
          </a:p>
          <a:p>
            <a:pPr lvl="1"/>
            <a:r>
              <a:rPr lang="fr-FR" dirty="0"/>
              <a:t>55 mois</a:t>
            </a:r>
          </a:p>
        </p:txBody>
      </p:sp>
      <p:pic>
        <p:nvPicPr>
          <p:cNvPr id="5" name="Image 4" descr="Une image contenant texte, reçu&#10;&#10;&#10;&#10;Description générée automatiquement">
            <a:extLst>
              <a:ext uri="{FF2B5EF4-FFF2-40B4-BE49-F238E27FC236}">
                <a16:creationId xmlns="" xmlns:a16="http://schemas.microsoft.com/office/drawing/2014/main" id="{CF3D37E8-465C-F942-A0ED-BDA9450D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105132"/>
            <a:ext cx="6371937" cy="67155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8F77A6-ABB5-DE47-B3A8-EA413CA2F5A9}"/>
              </a:ext>
            </a:extLst>
          </p:cNvPr>
          <p:cNvSpPr/>
          <p:nvPr/>
        </p:nvSpPr>
        <p:spPr>
          <a:xfrm>
            <a:off x="526475" y="1296785"/>
            <a:ext cx="6206836" cy="465513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E49164-85FA-9443-BE54-7E9C43A1BD5D}"/>
              </a:ext>
            </a:extLst>
          </p:cNvPr>
          <p:cNvSpPr/>
          <p:nvPr/>
        </p:nvSpPr>
        <p:spPr>
          <a:xfrm>
            <a:off x="543100" y="2679948"/>
            <a:ext cx="6206836" cy="465513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CD0276E-BE49-8C4D-8227-BAB9E3559973}"/>
              </a:ext>
            </a:extLst>
          </p:cNvPr>
          <p:cNvSpPr/>
          <p:nvPr/>
        </p:nvSpPr>
        <p:spPr>
          <a:xfrm>
            <a:off x="526474" y="5236428"/>
            <a:ext cx="6223461" cy="1516440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5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9970387-5852-ED4B-A980-3B773C60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3172"/>
            <a:ext cx="99568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E330708A-C191-D24C-932E-FB893A6961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6121" y="59999"/>
            <a:ext cx="10648949" cy="6022381"/>
          </a:xfrm>
        </p:spPr>
      </p:pic>
      <p:sp>
        <p:nvSpPr>
          <p:cNvPr id="8" name="Cadre 7">
            <a:extLst>
              <a:ext uri="{FF2B5EF4-FFF2-40B4-BE49-F238E27FC236}">
                <a16:creationId xmlns="" xmlns:a16="http://schemas.microsoft.com/office/drawing/2014/main" id="{260BE9AB-7755-414B-B884-2E18593BF21F}"/>
              </a:ext>
            </a:extLst>
          </p:cNvPr>
          <p:cNvSpPr/>
          <p:nvPr/>
        </p:nvSpPr>
        <p:spPr>
          <a:xfrm>
            <a:off x="2477194" y="2950655"/>
            <a:ext cx="2377440" cy="1845426"/>
          </a:xfrm>
          <a:prstGeom prst="frame">
            <a:avLst>
              <a:gd name="adj1" fmla="val 34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="" xmlns:a16="http://schemas.microsoft.com/office/drawing/2014/main" id="{14CBAF72-911F-5945-B7B9-6D42A4A0107D}"/>
              </a:ext>
            </a:extLst>
          </p:cNvPr>
          <p:cNvSpPr/>
          <p:nvPr/>
        </p:nvSpPr>
        <p:spPr>
          <a:xfrm>
            <a:off x="4959928" y="1965595"/>
            <a:ext cx="5962996" cy="4259955"/>
          </a:xfrm>
          <a:prstGeom prst="frame">
            <a:avLst>
              <a:gd name="adj1" fmla="val 11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F776A9C-5AC7-A64B-AD27-6FBCDE1494A3}"/>
              </a:ext>
            </a:extLst>
          </p:cNvPr>
          <p:cNvSpPr txBox="1"/>
          <p:nvPr/>
        </p:nvSpPr>
        <p:spPr>
          <a:xfrm>
            <a:off x="7662095" y="1018333"/>
            <a:ext cx="32608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23,3% de réponses complètes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B26E870D-835C-824A-BFF7-BDFE87C671FC}"/>
              </a:ext>
            </a:extLst>
          </p:cNvPr>
          <p:cNvSpPr txBox="1"/>
          <p:nvPr/>
        </p:nvSpPr>
        <p:spPr>
          <a:xfrm>
            <a:off x="2791315" y="5069898"/>
            <a:ext cx="17491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GROUPE </a:t>
            </a:r>
            <a:r>
              <a:rPr lang="fr-FR" dirty="0" err="1"/>
              <a:t>pCR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20CCC5F-F36B-5045-B517-7F0FC6114F0D}"/>
              </a:ext>
            </a:extLst>
          </p:cNvPr>
          <p:cNvSpPr txBox="1"/>
          <p:nvPr/>
        </p:nvSpPr>
        <p:spPr>
          <a:xfrm>
            <a:off x="7395746" y="6428669"/>
            <a:ext cx="16754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Groupe W&amp;W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0DD90F2-A61B-7B46-B8F7-70C6230D14BB}"/>
              </a:ext>
            </a:extLst>
          </p:cNvPr>
          <p:cNvSpPr/>
          <p:nvPr/>
        </p:nvSpPr>
        <p:spPr>
          <a:xfrm>
            <a:off x="3014881" y="834699"/>
            <a:ext cx="4002144" cy="584071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E53CAB-F957-7E48-8A58-974FDF87F77E}"/>
              </a:ext>
            </a:extLst>
          </p:cNvPr>
          <p:cNvSpPr/>
          <p:nvPr/>
        </p:nvSpPr>
        <p:spPr>
          <a:xfrm>
            <a:off x="5804451" y="2018162"/>
            <a:ext cx="3558209" cy="685281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A70BF4-40E0-624C-B25E-71977C28BCC9}"/>
              </a:ext>
            </a:extLst>
          </p:cNvPr>
          <p:cNvSpPr/>
          <p:nvPr/>
        </p:nvSpPr>
        <p:spPr>
          <a:xfrm>
            <a:off x="609600" y="2074321"/>
            <a:ext cx="3624470" cy="439176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2DBBBF8-C7C2-AB44-9649-20D926B5E485}"/>
              </a:ext>
            </a:extLst>
          </p:cNvPr>
          <p:cNvSpPr/>
          <p:nvPr/>
        </p:nvSpPr>
        <p:spPr>
          <a:xfrm>
            <a:off x="2693390" y="3176524"/>
            <a:ext cx="1886878" cy="292232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01DBCF0-54D7-C246-9868-FC48C92E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41587"/>
            <a:ext cx="9956800" cy="1143000"/>
          </a:xfrm>
        </p:spPr>
        <p:txBody>
          <a:bodyPr/>
          <a:lstStyle/>
          <a:p>
            <a:r>
              <a:rPr lang="fr-FR" dirty="0"/>
              <a:t>Groupe WW</a:t>
            </a:r>
          </a:p>
        </p:txBody>
      </p:sp>
      <p:pic>
        <p:nvPicPr>
          <p:cNvPr id="6" name="Image 5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B3D4F339-BE46-814A-8F2C-943E169A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954207"/>
            <a:ext cx="5866361" cy="42814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0EAD631-09C4-FE4E-82D2-1A9FD70F4020}"/>
              </a:ext>
            </a:extLst>
          </p:cNvPr>
          <p:cNvSpPr txBox="1"/>
          <p:nvPr/>
        </p:nvSpPr>
        <p:spPr>
          <a:xfrm>
            <a:off x="897513" y="5108712"/>
            <a:ext cx="10903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= 82%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AA3A194-CDA2-3B45-AB6B-964932C94A38}"/>
              </a:ext>
            </a:extLst>
          </p:cNvPr>
          <p:cNvSpPr txBox="1"/>
          <p:nvPr/>
        </p:nvSpPr>
        <p:spPr>
          <a:xfrm>
            <a:off x="5603124" y="2369879"/>
            <a:ext cx="616215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= 20%   Délai médian de récidive locale : 11,2 mois</a:t>
            </a:r>
          </a:p>
        </p:txBody>
      </p:sp>
      <p:sp>
        <p:nvSpPr>
          <p:cNvPr id="9" name="Flèche vers la droite 8">
            <a:extLst>
              <a:ext uri="{FF2B5EF4-FFF2-40B4-BE49-F238E27FC236}">
                <a16:creationId xmlns="" xmlns:a16="http://schemas.microsoft.com/office/drawing/2014/main" id="{06852980-AD34-D94A-B7DD-EAC358651856}"/>
              </a:ext>
            </a:extLst>
          </p:cNvPr>
          <p:cNvSpPr/>
          <p:nvPr/>
        </p:nvSpPr>
        <p:spPr>
          <a:xfrm>
            <a:off x="6293080" y="3656517"/>
            <a:ext cx="1520884" cy="28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0325884-0542-D54C-B049-1855F701AB62}"/>
              </a:ext>
            </a:extLst>
          </p:cNvPr>
          <p:cNvSpPr txBox="1"/>
          <p:nvPr/>
        </p:nvSpPr>
        <p:spPr>
          <a:xfrm>
            <a:off x="8055818" y="3615983"/>
            <a:ext cx="25436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9 RAR (41%)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9 AAP (41%)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3064AA7-B02A-A349-AD91-8639682F0AC9}"/>
              </a:ext>
            </a:extLst>
          </p:cNvPr>
          <p:cNvSpPr txBox="1"/>
          <p:nvPr/>
        </p:nvSpPr>
        <p:spPr>
          <a:xfrm>
            <a:off x="7952769" y="4347732"/>
            <a:ext cx="38202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Exérèse </a:t>
            </a:r>
            <a:r>
              <a:rPr lang="fr-FR" dirty="0" err="1"/>
              <a:t>trans</a:t>
            </a:r>
            <a:r>
              <a:rPr lang="fr-FR" dirty="0"/>
              <a:t> anale première</a:t>
            </a:r>
          </a:p>
          <a:p>
            <a:r>
              <a:rPr lang="fr-FR" dirty="0"/>
              <a:t>=&gt; Chirurgie de rattrapage : AAP</a:t>
            </a:r>
          </a:p>
          <a:p>
            <a:r>
              <a:rPr lang="fr-FR" dirty="0"/>
              <a:t>       - R0</a:t>
            </a:r>
          </a:p>
          <a:p>
            <a:r>
              <a:rPr lang="fr-FR" dirty="0"/>
              <a:t>       - R1 : 2</a:t>
            </a:r>
            <a:r>
              <a:rPr lang="fr-FR" baseline="30000" dirty="0"/>
              <a:t>nde</a:t>
            </a:r>
            <a:r>
              <a:rPr lang="fr-FR" dirty="0"/>
              <a:t> récidive</a:t>
            </a:r>
          </a:p>
        </p:txBody>
      </p:sp>
      <p:sp>
        <p:nvSpPr>
          <p:cNvPr id="13" name="Flèche vers le bas 12">
            <a:extLst>
              <a:ext uri="{FF2B5EF4-FFF2-40B4-BE49-F238E27FC236}">
                <a16:creationId xmlns="" xmlns:a16="http://schemas.microsoft.com/office/drawing/2014/main" id="{04089F82-67C8-6345-B9D7-EA306AD8EC29}"/>
              </a:ext>
            </a:extLst>
          </p:cNvPr>
          <p:cNvSpPr/>
          <p:nvPr/>
        </p:nvSpPr>
        <p:spPr>
          <a:xfrm>
            <a:off x="4245030" y="3191005"/>
            <a:ext cx="360221" cy="2447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A6ADCD32-5555-A64A-8A30-08FAD47651D4}"/>
              </a:ext>
            </a:extLst>
          </p:cNvPr>
          <p:cNvSpPr txBox="1"/>
          <p:nvPr/>
        </p:nvSpPr>
        <p:spPr>
          <a:xfrm>
            <a:off x="2591143" y="5777071"/>
            <a:ext cx="40898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= 20 patient (91%) sans récidive pelvienne après rattrapage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9CFFD3BD-9E0B-5B4F-A4FB-ADD11CD0DE8F}"/>
              </a:ext>
            </a:extLst>
          </p:cNvPr>
          <p:cNvCxnSpPr>
            <a:cxnSpLocks/>
          </p:cNvCxnSpPr>
          <p:nvPr/>
        </p:nvCxnSpPr>
        <p:spPr>
          <a:xfrm>
            <a:off x="6293080" y="4764486"/>
            <a:ext cx="1520884" cy="0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FE65507E-EA12-5E4F-B3E3-B63789C3AB29}"/>
              </a:ext>
            </a:extLst>
          </p:cNvPr>
          <p:cNvSpPr txBox="1"/>
          <p:nvPr/>
        </p:nvSpPr>
        <p:spPr>
          <a:xfrm>
            <a:off x="7971183" y="6042991"/>
            <a:ext cx="27911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10% de stomie définitive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EA30942-5E48-5B44-8E47-98E54870B761}"/>
              </a:ext>
            </a:extLst>
          </p:cNvPr>
          <p:cNvSpPr/>
          <p:nvPr/>
        </p:nvSpPr>
        <p:spPr>
          <a:xfrm>
            <a:off x="499231" y="3469866"/>
            <a:ext cx="1886878" cy="62505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9E068A8-0CDE-6B46-8F76-0726F5D1B080}"/>
              </a:ext>
            </a:extLst>
          </p:cNvPr>
          <p:cNvSpPr/>
          <p:nvPr/>
        </p:nvSpPr>
        <p:spPr>
          <a:xfrm>
            <a:off x="3359899" y="2396532"/>
            <a:ext cx="2086743" cy="373458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05840E0-BF3B-F449-9716-E7489D199AED}"/>
              </a:ext>
            </a:extLst>
          </p:cNvPr>
          <p:cNvSpPr/>
          <p:nvPr/>
        </p:nvSpPr>
        <p:spPr>
          <a:xfrm>
            <a:off x="2716293" y="3469787"/>
            <a:ext cx="1528737" cy="61822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3DB8084-BF82-5347-87D9-942A72BF5B6F}"/>
              </a:ext>
            </a:extLst>
          </p:cNvPr>
          <p:cNvSpPr/>
          <p:nvPr/>
        </p:nvSpPr>
        <p:spPr>
          <a:xfrm>
            <a:off x="499232" y="4414629"/>
            <a:ext cx="1886878" cy="62505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6DBF5CD-7A55-7145-AED4-789EB527CE9F}"/>
              </a:ext>
            </a:extLst>
          </p:cNvPr>
          <p:cNvSpPr/>
          <p:nvPr/>
        </p:nvSpPr>
        <p:spPr>
          <a:xfrm>
            <a:off x="4633392" y="3461845"/>
            <a:ext cx="1528737" cy="61822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6D0778-AA96-8745-9DE2-179912F59F47}"/>
              </a:ext>
            </a:extLst>
          </p:cNvPr>
          <p:cNvSpPr/>
          <p:nvPr/>
        </p:nvSpPr>
        <p:spPr>
          <a:xfrm>
            <a:off x="4626436" y="4411250"/>
            <a:ext cx="1528737" cy="61822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8233BF-EB53-FC48-B545-9A37B37F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</a:t>
            </a:r>
            <a:r>
              <a:rPr lang="fr-FR" dirty="0" err="1"/>
              <a:t>pCR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ED24840-B881-7149-998C-1A1B1F5B5E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0% de récidive locale</a:t>
            </a:r>
          </a:p>
          <a:p>
            <a:endParaRPr lang="fr-FR" dirty="0"/>
          </a:p>
          <a:p>
            <a:r>
              <a:rPr lang="fr-FR" dirty="0"/>
              <a:t>15% de stomies définitives</a:t>
            </a:r>
          </a:p>
        </p:txBody>
      </p:sp>
    </p:spTree>
    <p:extLst>
      <p:ext uri="{BB962C8B-B14F-4D97-AF65-F5344CB8AC3E}">
        <p14:creationId xmlns:p14="http://schemas.microsoft.com/office/powerpoint/2010/main" val="3682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08FC6E3-502A-9F4A-8542-0BF53663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r>
              <a:rPr lang="fr-FR" dirty="0"/>
              <a:t> – 5 </a:t>
            </a:r>
            <a:r>
              <a:rPr lang="fr-FR" dirty="0" err="1"/>
              <a:t>year</a:t>
            </a:r>
            <a:endParaRPr lang="fr-FR" dirty="0"/>
          </a:p>
        </p:txBody>
      </p:sp>
      <p:pic>
        <p:nvPicPr>
          <p:cNvPr id="9" name="Image 8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5C433AE4-449B-474F-B7F8-4883F6DB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71" y="1695796"/>
            <a:ext cx="4666208" cy="3524598"/>
          </a:xfrm>
          <a:prstGeom prst="rect">
            <a:avLst/>
          </a:prstGeom>
        </p:spPr>
      </p:pic>
      <p:pic>
        <p:nvPicPr>
          <p:cNvPr id="11" name="Image 10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EEFE6FC5-C664-9141-B106-9D29A3F3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8"/>
            <a:ext cx="5486400" cy="39531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984CE05-D492-A248-8FBB-5949DFA4247C}"/>
              </a:ext>
            </a:extLst>
          </p:cNvPr>
          <p:cNvSpPr txBox="1"/>
          <p:nvPr/>
        </p:nvSpPr>
        <p:spPr>
          <a:xfrm>
            <a:off x="2910210" y="5660767"/>
            <a:ext cx="88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73</a:t>
            </a:r>
            <a:r>
              <a:rPr lang="fr-FR" sz="2800" dirty="0" smtClean="0"/>
              <a:t>%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WW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134DE65-9E3C-2941-A7BD-0A68306C506F}"/>
              </a:ext>
            </a:extLst>
          </p:cNvPr>
          <p:cNvSpPr/>
          <p:nvPr/>
        </p:nvSpPr>
        <p:spPr>
          <a:xfrm>
            <a:off x="8313485" y="5660767"/>
            <a:ext cx="9108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94</a:t>
            </a:r>
            <a:r>
              <a:rPr lang="fr-FR" sz="2800" dirty="0" smtClean="0"/>
              <a:t>%</a:t>
            </a:r>
          </a:p>
          <a:p>
            <a:r>
              <a:rPr lang="fr-FR" sz="2800" dirty="0" err="1" smtClean="0">
                <a:solidFill>
                  <a:schemeClr val="accent1"/>
                </a:solidFill>
              </a:rPr>
              <a:t>pCR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7F70F8-1FC3-0F48-A51B-34E61B89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Disease</a:t>
            </a:r>
            <a:r>
              <a:rPr lang="fr-FR" dirty="0"/>
              <a:t> free </a:t>
            </a:r>
            <a:r>
              <a:rPr lang="fr-FR" dirty="0" err="1"/>
              <a:t>survival</a:t>
            </a:r>
            <a:r>
              <a:rPr lang="fr-FR" dirty="0"/>
              <a:t> – 5 </a:t>
            </a:r>
            <a:r>
              <a:rPr lang="fr-FR" dirty="0" err="1"/>
              <a:t>year</a:t>
            </a:r>
            <a:endParaRPr lang="fr-FR" dirty="0"/>
          </a:p>
        </p:txBody>
      </p:sp>
      <p:pic>
        <p:nvPicPr>
          <p:cNvPr id="5" name="Image 4" descr="Une image contenant carte&#10;&#10;&#10;&#10;Description générée automatiquement">
            <a:extLst>
              <a:ext uri="{FF2B5EF4-FFF2-40B4-BE49-F238E27FC236}">
                <a16:creationId xmlns="" xmlns:a16="http://schemas.microsoft.com/office/drawing/2014/main" id="{AE948EE5-33D1-7545-AC91-84AB85BD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" y="1485560"/>
            <a:ext cx="6490228" cy="3995547"/>
          </a:xfrm>
          <a:prstGeom prst="rect">
            <a:avLst/>
          </a:prstGeom>
        </p:spPr>
      </p:pic>
      <p:pic>
        <p:nvPicPr>
          <p:cNvPr id="7" name="Image 6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2134393F-048F-7E4F-AFEB-3D2105963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33" y="1376893"/>
            <a:ext cx="4965700" cy="4013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859885-84E9-1E4F-BF20-765C6555750F}"/>
              </a:ext>
            </a:extLst>
          </p:cNvPr>
          <p:cNvSpPr/>
          <p:nvPr/>
        </p:nvSpPr>
        <p:spPr>
          <a:xfrm>
            <a:off x="2300551" y="5792863"/>
            <a:ext cx="889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75</a:t>
            </a:r>
            <a:r>
              <a:rPr lang="fr-FR" sz="2800" dirty="0" smtClean="0"/>
              <a:t>%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WW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6518A2-4EB8-8648-821E-1FA59E78F12E}"/>
              </a:ext>
            </a:extLst>
          </p:cNvPr>
          <p:cNvSpPr/>
          <p:nvPr/>
        </p:nvSpPr>
        <p:spPr>
          <a:xfrm>
            <a:off x="8771829" y="5747356"/>
            <a:ext cx="9108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92</a:t>
            </a:r>
            <a:r>
              <a:rPr lang="fr-FR" sz="2800" dirty="0" smtClean="0"/>
              <a:t>%</a:t>
            </a:r>
          </a:p>
          <a:p>
            <a:r>
              <a:rPr lang="fr-FR" sz="2800" dirty="0" err="1" smtClean="0">
                <a:solidFill>
                  <a:schemeClr val="accent1"/>
                </a:solidFill>
              </a:rPr>
              <a:t>pCR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4F4FF89-48EF-104D-A829-C1B5C182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Disease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survival</a:t>
            </a:r>
            <a:r>
              <a:rPr lang="fr-FR" dirty="0"/>
              <a:t> – 5 </a:t>
            </a:r>
            <a:r>
              <a:rPr lang="fr-FR" dirty="0" err="1"/>
              <a:t>year</a:t>
            </a:r>
            <a:endParaRPr lang="fr-FR" dirty="0"/>
          </a:p>
        </p:txBody>
      </p:sp>
      <p:pic>
        <p:nvPicPr>
          <p:cNvPr id="5" name="Image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48C98DB2-B24C-6A42-A863-28E8D627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0" y="1627909"/>
            <a:ext cx="6001789" cy="3790604"/>
          </a:xfrm>
          <a:prstGeom prst="rect">
            <a:avLst/>
          </a:prstGeom>
        </p:spPr>
      </p:pic>
      <p:pic>
        <p:nvPicPr>
          <p:cNvPr id="9" name="Image 8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F6DD5C63-788D-A947-BF24-28B213F33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24" y="1503911"/>
            <a:ext cx="4457700" cy="4038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F5AB65D-A494-0242-9522-817B86A06FF4}"/>
              </a:ext>
            </a:extLst>
          </p:cNvPr>
          <p:cNvSpPr txBox="1"/>
          <p:nvPr/>
        </p:nvSpPr>
        <p:spPr>
          <a:xfrm>
            <a:off x="2604053" y="5883966"/>
            <a:ext cx="889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90</a:t>
            </a:r>
            <a:r>
              <a:rPr lang="fr-FR" sz="2800" dirty="0" smtClean="0"/>
              <a:t>%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WW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994854A2-8468-0E45-AB5C-7453EBC2A74F}"/>
              </a:ext>
            </a:extLst>
          </p:cNvPr>
          <p:cNvSpPr txBox="1"/>
          <p:nvPr/>
        </p:nvSpPr>
        <p:spPr>
          <a:xfrm>
            <a:off x="8822574" y="5883966"/>
            <a:ext cx="910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98</a:t>
            </a:r>
            <a:r>
              <a:rPr lang="fr-FR" sz="2800" dirty="0" smtClean="0"/>
              <a:t>%</a:t>
            </a:r>
          </a:p>
          <a:p>
            <a:r>
              <a:rPr lang="fr-FR" sz="2800" dirty="0" err="1" smtClean="0">
                <a:solidFill>
                  <a:schemeClr val="accent1"/>
                </a:solidFill>
              </a:rPr>
              <a:t>pCR</a:t>
            </a:r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D06304-6985-8946-BE4B-393E0FCA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41B8834-A383-A747-9B78-479603CF66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Métastases à distance</a:t>
            </a:r>
          </a:p>
          <a:p>
            <a:pPr lvl="1"/>
            <a:r>
              <a:rPr lang="fr-FR" sz="2400" dirty="0" err="1"/>
              <a:t>pCR</a:t>
            </a:r>
            <a:r>
              <a:rPr lang="fr-FR" sz="2400" dirty="0"/>
              <a:t> : 5 patients (4%)</a:t>
            </a:r>
          </a:p>
          <a:p>
            <a:pPr lvl="1"/>
            <a:r>
              <a:rPr lang="fr-FR" sz="2400" dirty="0"/>
              <a:t>WW : 9 patients (8%)</a:t>
            </a:r>
          </a:p>
          <a:p>
            <a:pPr lvl="2"/>
            <a:r>
              <a:rPr lang="fr-FR" sz="2000" dirty="0"/>
              <a:t>Dont 8 ayant eu une récidive locale</a:t>
            </a:r>
          </a:p>
          <a:p>
            <a:pPr lvl="2"/>
            <a:endParaRPr lang="fr-FR" sz="2000" dirty="0"/>
          </a:p>
          <a:p>
            <a:pPr lvl="2"/>
            <a:endParaRPr lang="fr-FR" sz="2000" dirty="0"/>
          </a:p>
          <a:p>
            <a:r>
              <a:rPr lang="fr-FR" sz="2800" dirty="0"/>
              <a:t>Risque de métastases à distance significativement plus élevé en cas de récidive locale après WW</a:t>
            </a:r>
          </a:p>
          <a:p>
            <a:pPr lvl="1"/>
            <a:r>
              <a:rPr lang="fr-FR" sz="2400" dirty="0"/>
              <a:t>36% vs 1% (p &lt; 0,001)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12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E66892-010C-1844-B3D6-3E4A1F01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arte&#10;&#10;&#10;&#10;Description générée automatiquement">
            <a:extLst>
              <a:ext uri="{FF2B5EF4-FFF2-40B4-BE49-F238E27FC236}">
                <a16:creationId xmlns="" xmlns:a16="http://schemas.microsoft.com/office/drawing/2014/main" id="{B55961F8-7D9E-1944-9CEB-250F65EE16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2199" y="208138"/>
            <a:ext cx="9210688" cy="6656816"/>
          </a:xfrm>
        </p:spPr>
      </p:pic>
    </p:spTree>
    <p:extLst>
      <p:ext uri="{BB962C8B-B14F-4D97-AF65-F5344CB8AC3E}">
        <p14:creationId xmlns:p14="http://schemas.microsoft.com/office/powerpoint/2010/main" val="11364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5C8398-153B-FA4F-BBE6-858ADE2E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ECB4971-2174-8D41-B6A9-561CB00DF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1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67631C-1F4D-1848-A132-2AB4A30B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B943922-7A9D-784C-A9B7-B6B130BFB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48DE438-EBF2-6C47-A630-4FD2447F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510051-DF4A-104E-B342-3EE307D944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Validité interne</a:t>
            </a:r>
          </a:p>
          <a:p>
            <a:endParaRPr lang="fr-FR" sz="2800" dirty="0"/>
          </a:p>
          <a:p>
            <a:pPr lvl="1"/>
            <a:r>
              <a:rPr lang="fr-FR" sz="2400" dirty="0"/>
              <a:t>Rétrospectif</a:t>
            </a:r>
          </a:p>
          <a:p>
            <a:pPr lvl="1"/>
            <a:r>
              <a:rPr lang="fr-FR" sz="2400" dirty="0" err="1"/>
              <a:t>Monocentrique</a:t>
            </a:r>
            <a:endParaRPr lang="fr-FR" sz="2400" dirty="0"/>
          </a:p>
          <a:p>
            <a:pPr lvl="1"/>
            <a:r>
              <a:rPr lang="fr-FR" sz="2400" dirty="0"/>
              <a:t>Non contrôlée randomisée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Hétérogénéité de la cohorte : =&gt; </a:t>
            </a:r>
            <a:r>
              <a:rPr lang="fr-FR" sz="2400" dirty="0" err="1"/>
              <a:t>ttt</a:t>
            </a:r>
            <a:r>
              <a:rPr lang="fr-FR" sz="2400" dirty="0"/>
              <a:t> </a:t>
            </a:r>
            <a:r>
              <a:rPr lang="fr-FR" sz="2400" dirty="0" err="1"/>
              <a:t>néoadjuvant</a:t>
            </a:r>
            <a:endParaRPr lang="fr-FR" sz="2400" dirty="0"/>
          </a:p>
          <a:p>
            <a:pPr marL="365760" lvl="1" indent="0">
              <a:buNone/>
            </a:pPr>
            <a:r>
              <a:rPr lang="fr-FR" sz="2400" dirty="0"/>
              <a:t>                                                    =&gt; haut rectum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C6C188E-2B65-0245-AE72-A7D0D6AE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5727976"/>
            <a:ext cx="8048379" cy="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7C69485-08E5-634B-8113-108C5862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Validité externe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0734A6C5-C37E-7546-8330-CF5DE410C7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0059872"/>
              </p:ext>
            </p:extLst>
          </p:nvPr>
        </p:nvGraphicFramePr>
        <p:xfrm>
          <a:off x="708989" y="2633870"/>
          <a:ext cx="104029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784">
                  <a:extLst>
                    <a:ext uri="{9D8B030D-6E8A-4147-A177-3AD203B41FA5}">
                      <a16:colId xmlns="" xmlns:a16="http://schemas.microsoft.com/office/drawing/2014/main" val="1326416270"/>
                    </a:ext>
                  </a:extLst>
                </a:gridCol>
                <a:gridCol w="2639481">
                  <a:extLst>
                    <a:ext uri="{9D8B030D-6E8A-4147-A177-3AD203B41FA5}">
                      <a16:colId xmlns="" xmlns:a16="http://schemas.microsoft.com/office/drawing/2014/main" val="307321650"/>
                    </a:ext>
                  </a:extLst>
                </a:gridCol>
                <a:gridCol w="3010253">
                  <a:extLst>
                    <a:ext uri="{9D8B030D-6E8A-4147-A177-3AD203B41FA5}">
                      <a16:colId xmlns="" xmlns:a16="http://schemas.microsoft.com/office/drawing/2014/main" val="1522815912"/>
                    </a:ext>
                  </a:extLst>
                </a:gridCol>
                <a:gridCol w="3087440">
                  <a:extLst>
                    <a:ext uri="{9D8B030D-6E8A-4147-A177-3AD203B41FA5}">
                      <a16:colId xmlns="" xmlns:a16="http://schemas.microsoft.com/office/drawing/2014/main" val="2125094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Smith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Habr</a:t>
                      </a:r>
                      <a:r>
                        <a:rPr lang="fr-FR" dirty="0"/>
                        <a:t>-Gama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Van der </a:t>
                      </a:r>
                      <a:r>
                        <a:rPr lang="fr-FR" dirty="0" err="1"/>
                        <a:t>Valk</a:t>
                      </a:r>
                      <a:r>
                        <a:rPr lang="fr-FR" dirty="0"/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T2-T4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T2-T4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T1-T4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28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002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73% (5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90% (3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84% (5 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207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6D1EA5-CF6B-D34F-95CF-45E01AD7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de la TEM ?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Transanal</a:t>
            </a:r>
            <a:r>
              <a:rPr lang="fr-FR" dirty="0"/>
              <a:t> </a:t>
            </a:r>
            <a:r>
              <a:rPr lang="fr-FR" dirty="0" err="1"/>
              <a:t>Endoscopic</a:t>
            </a:r>
            <a:r>
              <a:rPr lang="fr-FR" dirty="0"/>
              <a:t> </a:t>
            </a:r>
            <a:r>
              <a:rPr lang="fr-FR" dirty="0" err="1"/>
              <a:t>Microsurgery</a:t>
            </a:r>
            <a:r>
              <a:rPr lang="fr-FR" dirty="0"/>
              <a:t>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88BB262-96C2-C44B-99E2-C3A38EE87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CECDC1-77AC-174E-B5FF-265D02C7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2" y="258416"/>
            <a:ext cx="4618383" cy="34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DA62E96-8980-7E4E-9DDD-52871D98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E8D5082-B31E-0849-8124-461922C5E1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160361"/>
            <a:ext cx="9956800" cy="3313591"/>
          </a:xfrm>
        </p:spPr>
        <p:txBody>
          <a:bodyPr/>
          <a:lstStyle/>
          <a:p>
            <a:r>
              <a:rPr lang="fr-FR" dirty="0"/>
              <a:t>Essai multicentrique prospectif de phase II</a:t>
            </a:r>
          </a:p>
          <a:p>
            <a:r>
              <a:rPr lang="fr-FR" dirty="0"/>
              <a:t>cT1-T3N0</a:t>
            </a:r>
          </a:p>
          <a:p>
            <a:r>
              <a:rPr lang="fr-FR" dirty="0"/>
              <a:t>&lt; 10 cm MA</a:t>
            </a:r>
          </a:p>
          <a:p>
            <a:r>
              <a:rPr lang="fr-FR" dirty="0" err="1"/>
              <a:t>Radiochimiothérapie</a:t>
            </a:r>
            <a:r>
              <a:rPr lang="fr-FR" dirty="0"/>
              <a:t> : 50 Gy + </a:t>
            </a:r>
            <a:r>
              <a:rPr lang="fr-FR" dirty="0" err="1"/>
              <a:t>Capecitabine</a:t>
            </a:r>
            <a:endParaRPr lang="fr-FR" dirty="0"/>
          </a:p>
        </p:txBody>
      </p:sp>
      <p:pic>
        <p:nvPicPr>
          <p:cNvPr id="4" name="Image 3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8E74FE0B-DAEF-0943-AD24-9BB57CE8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9008717" cy="316036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F1DEEAD9-E0C9-844E-B59C-5D3616C9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78" y="0"/>
            <a:ext cx="232050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EDE36690-C9FE-9A4E-9D97-E42651B568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80521" y="-58867"/>
            <a:ext cx="6658782" cy="5982589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FFAE852-B0FA-824E-A718-3D97E388577E}"/>
              </a:ext>
            </a:extLst>
          </p:cNvPr>
          <p:cNvSpPr txBox="1"/>
          <p:nvPr/>
        </p:nvSpPr>
        <p:spPr>
          <a:xfrm>
            <a:off x="8422688" y="121375"/>
            <a:ext cx="283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55 patients dont 5 N+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8F0DFFB-8394-794E-8E64-487A0A685AD1}"/>
              </a:ext>
            </a:extLst>
          </p:cNvPr>
          <p:cNvSpPr txBox="1"/>
          <p:nvPr/>
        </p:nvSpPr>
        <p:spPr>
          <a:xfrm>
            <a:off x="2856948" y="854766"/>
            <a:ext cx="303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2 décès durant RCT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2 interruptions / toxicité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42EBD3EC-C1BE-C542-AC5E-CEA17717B168}"/>
              </a:ext>
            </a:extLst>
          </p:cNvPr>
          <p:cNvSpPr txBox="1"/>
          <p:nvPr/>
        </p:nvSpPr>
        <p:spPr>
          <a:xfrm>
            <a:off x="2856948" y="2840119"/>
            <a:ext cx="154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47 patients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FD7E3C3-3171-8F4A-B87F-7DEBB482B2DD}"/>
              </a:ext>
            </a:extLst>
          </p:cNvPr>
          <p:cNvSpPr txBox="1"/>
          <p:nvPr/>
        </p:nvSpPr>
        <p:spPr>
          <a:xfrm>
            <a:off x="9698190" y="2822493"/>
            <a:ext cx="154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4 patients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B9D0E762-CF05-724E-B500-00C03903FF2F}"/>
              </a:ext>
            </a:extLst>
          </p:cNvPr>
          <p:cNvSpPr txBox="1"/>
          <p:nvPr/>
        </p:nvSpPr>
        <p:spPr>
          <a:xfrm>
            <a:off x="8088124" y="4444758"/>
            <a:ext cx="1549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8 patients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</a:rPr>
              <a:t>1 R1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</a:rPr>
              <a:t>7 pT2-3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85E80C4D-ADB4-6B49-A667-C3477D0E2499}"/>
              </a:ext>
            </a:extLst>
          </p:cNvPr>
          <p:cNvSpPr txBox="1"/>
          <p:nvPr/>
        </p:nvSpPr>
        <p:spPr>
          <a:xfrm>
            <a:off x="996641" y="4543728"/>
            <a:ext cx="154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39 patients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CB4F8661-486F-1F44-ACB7-9AD743A5B5AB}"/>
              </a:ext>
            </a:extLst>
          </p:cNvPr>
          <p:cNvSpPr txBox="1"/>
          <p:nvPr/>
        </p:nvSpPr>
        <p:spPr>
          <a:xfrm>
            <a:off x="213139" y="5842337"/>
            <a:ext cx="914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4 récidive locales =&gt; TME rattrapage =&gt; 3 décès / métastases à distance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4 métastases à distance =&gt; 3 décès</a:t>
            </a:r>
          </a:p>
        </p:txBody>
      </p:sp>
      <p:sp>
        <p:nvSpPr>
          <p:cNvPr id="15" name="Flèche vers le bas 14">
            <a:extLst>
              <a:ext uri="{FF2B5EF4-FFF2-40B4-BE49-F238E27FC236}">
                <a16:creationId xmlns="" xmlns:a16="http://schemas.microsoft.com/office/drawing/2014/main" id="{8C70E8F1-FA58-5447-B41F-6585C9031AE9}"/>
              </a:ext>
            </a:extLst>
          </p:cNvPr>
          <p:cNvSpPr/>
          <p:nvPr/>
        </p:nvSpPr>
        <p:spPr>
          <a:xfrm>
            <a:off x="1550504" y="5015779"/>
            <a:ext cx="221134" cy="826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0CFEEFC-9659-7D4F-8675-E40CF5656C27}"/>
              </a:ext>
            </a:extLst>
          </p:cNvPr>
          <p:cNvSpPr/>
          <p:nvPr/>
        </p:nvSpPr>
        <p:spPr>
          <a:xfrm>
            <a:off x="5884304" y="4390725"/>
            <a:ext cx="2002636" cy="553114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083E060-F408-7C4D-8708-03098BA5CB70}"/>
              </a:ext>
            </a:extLst>
          </p:cNvPr>
          <p:cNvSpPr/>
          <p:nvPr/>
        </p:nvSpPr>
        <p:spPr>
          <a:xfrm>
            <a:off x="3524250" y="4431255"/>
            <a:ext cx="2002635" cy="51258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6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6" grpId="1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2C36C9E-5658-7546-BEF8-D464DF42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9C26F50-2BA2-CE4B-9096-890EB4E5F4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11178209" cy="4873752"/>
          </a:xfrm>
        </p:spPr>
        <p:txBody>
          <a:bodyPr>
            <a:normAutofit/>
          </a:bodyPr>
          <a:lstStyle/>
          <a:p>
            <a:r>
              <a:rPr lang="fr-FR" dirty="0"/>
              <a:t>Taux de récidive locale à 5 ans : 7,7%</a:t>
            </a:r>
          </a:p>
          <a:p>
            <a:r>
              <a:rPr lang="fr-FR" dirty="0"/>
              <a:t>5 </a:t>
            </a:r>
            <a:r>
              <a:rPr lang="fr-FR" dirty="0" err="1"/>
              <a:t>year</a:t>
            </a:r>
            <a:r>
              <a:rPr lang="fr-FR" dirty="0"/>
              <a:t> OS : 82,8%</a:t>
            </a:r>
          </a:p>
          <a:p>
            <a:r>
              <a:rPr lang="fr-FR" dirty="0"/>
              <a:t>5 </a:t>
            </a:r>
            <a:r>
              <a:rPr lang="fr-FR" dirty="0" err="1"/>
              <a:t>year</a:t>
            </a:r>
            <a:r>
              <a:rPr lang="fr-FR" dirty="0"/>
              <a:t> DFS : 81,6%</a:t>
            </a:r>
          </a:p>
          <a:p>
            <a:endParaRPr lang="fr-FR" dirty="0"/>
          </a:p>
          <a:p>
            <a:r>
              <a:rPr lang="fr-FR" dirty="0"/>
              <a:t>Préservation rectale : 64%</a:t>
            </a:r>
          </a:p>
          <a:p>
            <a:endParaRPr lang="fr-FR" dirty="0"/>
          </a:p>
          <a:p>
            <a:r>
              <a:rPr lang="fr-FR" dirty="0"/>
              <a:t>Résultats fonctionnels : </a:t>
            </a:r>
          </a:p>
          <a:p>
            <a:pPr lvl="1"/>
            <a:r>
              <a:rPr lang="fr-FR" dirty="0"/>
              <a:t>EORTC :</a:t>
            </a:r>
            <a:br>
              <a:rPr lang="fr-FR" dirty="0"/>
            </a:br>
            <a:r>
              <a:rPr lang="fr-FR" dirty="0"/>
              <a:t>• Diminution des pertes (sang et mucus)</a:t>
            </a:r>
            <a:br>
              <a:rPr lang="fr-FR" dirty="0"/>
            </a:br>
            <a:r>
              <a:rPr lang="fr-FR" dirty="0"/>
              <a:t>• Augmentation de l’anxiété</a:t>
            </a:r>
          </a:p>
          <a:p>
            <a:pPr lvl="1"/>
            <a:r>
              <a:rPr lang="fr-FR" dirty="0"/>
              <a:t>LARS : 50 % majeur, 28% mineur dans le groupe préservation d’organe !!!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9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66A0D6C-31D2-8644-BED4-E0BA227A6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200400"/>
            <a:ext cx="9956800" cy="3273552"/>
          </a:xfrm>
        </p:spPr>
        <p:txBody>
          <a:bodyPr/>
          <a:lstStyle/>
          <a:p>
            <a:r>
              <a:rPr lang="fr-FR" dirty="0"/>
              <a:t>2007-2012 </a:t>
            </a:r>
          </a:p>
          <a:p>
            <a:endParaRPr lang="fr-FR" dirty="0"/>
          </a:p>
          <a:p>
            <a:r>
              <a:rPr lang="fr-FR" dirty="0"/>
              <a:t>T2-T3, N0-1</a:t>
            </a:r>
          </a:p>
          <a:p>
            <a:r>
              <a:rPr lang="fr-FR" dirty="0"/>
              <a:t>Bas et moyen rectum</a:t>
            </a:r>
          </a:p>
          <a:p>
            <a:endParaRPr lang="fr-FR" dirty="0"/>
          </a:p>
          <a:p>
            <a:r>
              <a:rPr lang="fr-FR" dirty="0"/>
              <a:t>186 inclus</a:t>
            </a:r>
          </a:p>
          <a:p>
            <a:r>
              <a:rPr lang="fr-FR" dirty="0"/>
              <a:t>145 randomisés analysés</a:t>
            </a:r>
          </a:p>
          <a:p>
            <a:endParaRPr lang="fr-FR" dirty="0"/>
          </a:p>
        </p:txBody>
      </p:sp>
      <p:pic>
        <p:nvPicPr>
          <p:cNvPr id="7" name="Image 6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E6C21385-BC3C-1C46-AC8C-067C9804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" y="0"/>
            <a:ext cx="8587410" cy="2342021"/>
          </a:xfrm>
          <a:prstGeom prst="rect">
            <a:avLst/>
          </a:prstGeom>
        </p:spPr>
      </p:pic>
      <p:pic>
        <p:nvPicPr>
          <p:cNvPr id="12" name="Image 11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847EA0F5-DB94-A14A-9CFC-E1200C46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60" y="1968770"/>
            <a:ext cx="6486939" cy="488923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="" xmlns:a16="http://schemas.microsoft.com/office/drawing/2014/main" id="{F8978695-BCED-F045-8D82-DA0B812EC50F}"/>
              </a:ext>
            </a:extLst>
          </p:cNvPr>
          <p:cNvSpPr/>
          <p:nvPr/>
        </p:nvSpPr>
        <p:spPr>
          <a:xfrm>
            <a:off x="5705060" y="4333461"/>
            <a:ext cx="4214192" cy="2524539"/>
          </a:xfrm>
          <a:prstGeom prst="frame">
            <a:avLst>
              <a:gd name="adj1" fmla="val 3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704D442-3940-DD40-AAFC-2CABE5A858E4}"/>
              </a:ext>
            </a:extLst>
          </p:cNvPr>
          <p:cNvSpPr/>
          <p:nvPr/>
        </p:nvSpPr>
        <p:spPr>
          <a:xfrm>
            <a:off x="7495082" y="2121286"/>
            <a:ext cx="3557231" cy="51258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6055D75-B916-C148-8DC0-E358056C342F}"/>
              </a:ext>
            </a:extLst>
          </p:cNvPr>
          <p:cNvSpPr/>
          <p:nvPr/>
        </p:nvSpPr>
        <p:spPr>
          <a:xfrm>
            <a:off x="7495082" y="2890446"/>
            <a:ext cx="3557231" cy="51258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EA22C25-49B0-CC40-B01B-850919FAA124}"/>
              </a:ext>
            </a:extLst>
          </p:cNvPr>
          <p:cNvSpPr/>
          <p:nvPr/>
        </p:nvSpPr>
        <p:spPr>
          <a:xfrm>
            <a:off x="9643136" y="3638641"/>
            <a:ext cx="2397973" cy="51258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60F0BFB-C8DF-934B-9964-C2FE0A5F0F55}"/>
              </a:ext>
            </a:extLst>
          </p:cNvPr>
          <p:cNvSpPr/>
          <p:nvPr/>
        </p:nvSpPr>
        <p:spPr>
          <a:xfrm>
            <a:off x="6562451" y="3621478"/>
            <a:ext cx="2373319" cy="51258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95A5DB-F3BA-8A4C-8D3C-9FD0B4BECF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4714728"/>
            <a:ext cx="11190513" cy="1759224"/>
          </a:xfrm>
        </p:spPr>
        <p:txBody>
          <a:bodyPr/>
          <a:lstStyle/>
          <a:p>
            <a:r>
              <a:rPr lang="fr-FR" dirty="0"/>
              <a:t>Déviations de protocole +++</a:t>
            </a:r>
          </a:p>
          <a:p>
            <a:endParaRPr lang="fr-FR" dirty="0"/>
          </a:p>
          <a:p>
            <a:r>
              <a:rPr lang="fr-FR" dirty="0"/>
              <a:t>40% de </a:t>
            </a:r>
            <a:r>
              <a:rPr lang="fr-FR" dirty="0" err="1"/>
              <a:t>pCR</a:t>
            </a:r>
            <a:endParaRPr lang="fr-FR" dirty="0"/>
          </a:p>
        </p:txBody>
      </p:sp>
      <p:pic>
        <p:nvPicPr>
          <p:cNvPr id="7" name="Image 6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B848E150-D13B-7C41-A11B-EE4E9A35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2" y="-159024"/>
            <a:ext cx="11633631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CE486D-5930-4649-9EDF-63C1DA72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EEA48E6-625A-8849-AC9F-17CBB29B75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4989442"/>
            <a:ext cx="9956800" cy="1484509"/>
          </a:xfrm>
        </p:spPr>
        <p:txBody>
          <a:bodyPr/>
          <a:lstStyle/>
          <a:p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OS : 91,9% vs 91,5%</a:t>
            </a:r>
          </a:p>
          <a:p>
            <a:r>
              <a:rPr lang="fr-FR" dirty="0"/>
              <a:t>3 </a:t>
            </a:r>
            <a:r>
              <a:rPr lang="fr-FR" dirty="0" err="1"/>
              <a:t>year</a:t>
            </a:r>
            <a:r>
              <a:rPr lang="fr-FR" dirty="0"/>
              <a:t> DFS : 78,3% vs 76,1%</a:t>
            </a:r>
          </a:p>
          <a:p>
            <a:pPr marL="0" indent="0">
              <a:buNone/>
            </a:pPr>
            <a:r>
              <a:rPr lang="fr-FR" dirty="0"/>
              <a:t>=&gt; Pas de supériorité de la TEM (mais 35% de TME de rattrapage)</a:t>
            </a:r>
          </a:p>
        </p:txBody>
      </p:sp>
      <p:pic>
        <p:nvPicPr>
          <p:cNvPr id="5" name="Image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2436289D-8D8F-1F47-9E21-32D95427E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4" y="-1"/>
            <a:ext cx="9849318" cy="4671391"/>
          </a:xfrm>
          <a:prstGeom prst="rect">
            <a:avLst/>
          </a:prstGeom>
        </p:spPr>
      </p:pic>
      <p:sp>
        <p:nvSpPr>
          <p:cNvPr id="6" name="Cadre 5">
            <a:extLst>
              <a:ext uri="{FF2B5EF4-FFF2-40B4-BE49-F238E27FC236}">
                <a16:creationId xmlns="" xmlns:a16="http://schemas.microsoft.com/office/drawing/2014/main" id="{8598F719-1B53-8C4E-AF1E-B80314E6BE44}"/>
              </a:ext>
            </a:extLst>
          </p:cNvPr>
          <p:cNvSpPr/>
          <p:nvPr/>
        </p:nvSpPr>
        <p:spPr>
          <a:xfrm>
            <a:off x="815009" y="2266122"/>
            <a:ext cx="9124121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C7E25F-6768-CB4D-9434-05E6D9FC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C1286C3-C872-5B4A-8035-2A7638FCCF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>
            <a:normAutofit/>
          </a:bodyPr>
          <a:lstStyle/>
          <a:p>
            <a:r>
              <a:rPr lang="fr-FR" dirty="0"/>
              <a:t>Cancer du rectum :</a:t>
            </a:r>
          </a:p>
          <a:p>
            <a:pPr lvl="1"/>
            <a:r>
              <a:rPr lang="fr-FR" dirty="0"/>
              <a:t>15 000 nouveau cas / an en France</a:t>
            </a:r>
          </a:p>
          <a:p>
            <a:pPr lvl="1"/>
            <a:r>
              <a:rPr lang="fr-FR" dirty="0"/>
              <a:t>Probabilité de survie à 5 ans ≈ 55% </a:t>
            </a:r>
          </a:p>
          <a:p>
            <a:pPr lvl="1"/>
            <a:endParaRPr lang="fr-FR" dirty="0"/>
          </a:p>
          <a:p>
            <a:r>
              <a:rPr lang="fr-FR" dirty="0"/>
              <a:t>Classification anatomique :</a:t>
            </a:r>
          </a:p>
          <a:p>
            <a:pPr lvl="1"/>
            <a:r>
              <a:rPr lang="fr-FR" dirty="0"/>
              <a:t>Bas rectum: 0 à 5 cm de la MA </a:t>
            </a:r>
          </a:p>
          <a:p>
            <a:pPr lvl="1"/>
            <a:r>
              <a:rPr lang="fr-FR" dirty="0"/>
              <a:t>Moyen rectum :  5 à 10 cm MA</a:t>
            </a:r>
          </a:p>
          <a:p>
            <a:pPr lvl="1"/>
            <a:r>
              <a:rPr lang="fr-FR" dirty="0"/>
              <a:t>Haut rectum : 10 à 15 cm MA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058433E-F86E-8049-B6CE-B74CDA212818}"/>
              </a:ext>
            </a:extLst>
          </p:cNvPr>
          <p:cNvSpPr txBox="1"/>
          <p:nvPr/>
        </p:nvSpPr>
        <p:spPr>
          <a:xfrm>
            <a:off x="3374967" y="6150786"/>
            <a:ext cx="898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- </a:t>
            </a:r>
            <a:r>
              <a:rPr lang="fr-FR" b="1" dirty="0" err="1">
                <a:solidFill>
                  <a:schemeClr val="accent1"/>
                </a:solidFill>
              </a:rPr>
              <a:t>Grosclaude</a:t>
            </a:r>
            <a:r>
              <a:rPr lang="fr-FR" b="1" dirty="0">
                <a:solidFill>
                  <a:schemeClr val="accent1"/>
                </a:solidFill>
              </a:rPr>
              <a:t> P et al. Institut de veille sanitaire ; 2013</a:t>
            </a:r>
          </a:p>
          <a:p>
            <a:r>
              <a:rPr lang="fr-FR" b="1" dirty="0">
                <a:solidFill>
                  <a:schemeClr val="accent1"/>
                </a:solidFill>
              </a:rPr>
              <a:t>- Les cancers en France, Les </a:t>
            </a:r>
            <a:r>
              <a:rPr lang="fr-FR" b="1" dirty="0" err="1">
                <a:solidFill>
                  <a:schemeClr val="accent1"/>
                </a:solidFill>
              </a:rPr>
              <a:t>Données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INCa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édition</a:t>
            </a:r>
            <a:r>
              <a:rPr lang="fr-FR" b="1" dirty="0">
                <a:solidFill>
                  <a:schemeClr val="accent1"/>
                </a:solidFill>
              </a:rPr>
              <a:t> 2015, avril 2017 </a:t>
            </a:r>
          </a:p>
        </p:txBody>
      </p:sp>
      <p:pic>
        <p:nvPicPr>
          <p:cNvPr id="8" name="Image 7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06E8549D-1D65-8149-BE1B-26A89177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446" y="90892"/>
            <a:ext cx="4620527" cy="5485725"/>
          </a:xfrm>
          <a:prstGeom prst="rect">
            <a:avLst/>
          </a:prstGeom>
        </p:spPr>
      </p:pic>
      <p:sp>
        <p:nvSpPr>
          <p:cNvPr id="9" name="Bouée 8">
            <a:extLst>
              <a:ext uri="{FF2B5EF4-FFF2-40B4-BE49-F238E27FC236}">
                <a16:creationId xmlns="" xmlns:a16="http://schemas.microsoft.com/office/drawing/2014/main" id="{A6C94D8F-05E7-0746-B437-5FCE79825662}"/>
              </a:ext>
            </a:extLst>
          </p:cNvPr>
          <p:cNvSpPr/>
          <p:nvPr/>
        </p:nvSpPr>
        <p:spPr>
          <a:xfrm>
            <a:off x="6605508" y="3289085"/>
            <a:ext cx="1261102" cy="1172817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Bouée 9">
            <a:extLst>
              <a:ext uri="{FF2B5EF4-FFF2-40B4-BE49-F238E27FC236}">
                <a16:creationId xmlns="" xmlns:a16="http://schemas.microsoft.com/office/drawing/2014/main" id="{E8705C41-A3BE-7C41-86D6-4ED8E9D5D534}"/>
              </a:ext>
            </a:extLst>
          </p:cNvPr>
          <p:cNvSpPr/>
          <p:nvPr/>
        </p:nvSpPr>
        <p:spPr>
          <a:xfrm>
            <a:off x="6605508" y="2116268"/>
            <a:ext cx="1261102" cy="1172817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>
            <a:extLst>
              <a:ext uri="{FF2B5EF4-FFF2-40B4-BE49-F238E27FC236}">
                <a16:creationId xmlns="" xmlns:a16="http://schemas.microsoft.com/office/drawing/2014/main" id="{DEC6409A-4DDD-DC49-B96C-27998BDF6B6E}"/>
              </a:ext>
            </a:extLst>
          </p:cNvPr>
          <p:cNvSpPr/>
          <p:nvPr/>
        </p:nvSpPr>
        <p:spPr>
          <a:xfrm>
            <a:off x="6605508" y="943451"/>
            <a:ext cx="1261102" cy="1172817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7274DDF-9549-7F49-80FA-8945F1AA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A82709A-65C5-AA4B-9974-77D97D45C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725A67-3748-404A-AB6E-B0656300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Watch and </a:t>
            </a:r>
            <a:r>
              <a:rPr lang="fr-FR" dirty="0" err="1"/>
              <a:t>Wait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FB9BE0A-FB0C-5B47-9178-F8516763B0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Malades sélectionnés</a:t>
            </a:r>
          </a:p>
          <a:p>
            <a:pPr lvl="1"/>
            <a:r>
              <a:rPr lang="fr-FR" dirty="0"/>
              <a:t>Bon répondeurs à la RCT</a:t>
            </a:r>
          </a:p>
          <a:p>
            <a:r>
              <a:rPr lang="fr-FR" dirty="0"/>
              <a:t>Quelle sélection?</a:t>
            </a:r>
          </a:p>
          <a:p>
            <a:pPr lvl="1"/>
            <a:endParaRPr lang="fr-FR" dirty="0"/>
          </a:p>
          <a:p>
            <a:r>
              <a:rPr lang="fr-FR" dirty="0"/>
              <a:t>Taux de récidive locale 25%</a:t>
            </a:r>
          </a:p>
          <a:p>
            <a:pPr lvl="1"/>
            <a:r>
              <a:rPr lang="fr-FR" dirty="0"/>
              <a:t>Majoration du taux de métastases à distance</a:t>
            </a:r>
          </a:p>
          <a:p>
            <a:pPr lvl="1"/>
            <a:endParaRPr lang="fr-FR" dirty="0"/>
          </a:p>
          <a:p>
            <a:r>
              <a:rPr lang="fr-FR" dirty="0"/>
              <a:t>Qualité de vie?</a:t>
            </a:r>
          </a:p>
          <a:p>
            <a:pPr lvl="1"/>
            <a:r>
              <a:rPr lang="fr-FR" dirty="0"/>
              <a:t>Pas de différence après TEM</a:t>
            </a:r>
          </a:p>
          <a:p>
            <a:pPr lvl="1"/>
            <a:r>
              <a:rPr lang="fr-FR" dirty="0"/>
              <a:t>Morbidité RCT seule?</a:t>
            </a:r>
          </a:p>
          <a:p>
            <a:endParaRPr lang="fr-FR" dirty="0"/>
          </a:p>
          <a:p>
            <a:r>
              <a:rPr lang="fr-FR" dirty="0"/>
              <a:t>Pas de recommandation – Décision au cas par cas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A0137C3-AA26-F144-A10D-FA83B671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83" y="384048"/>
            <a:ext cx="4500217" cy="4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CCA1825-AF61-5B43-A2A3-579C2BAD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Essais prospectifs randomisés?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39A729-4787-8F43-8FC5-1D107A01BC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GRECCAR 12</a:t>
            </a:r>
          </a:p>
          <a:p>
            <a:endParaRPr lang="fr-FR" dirty="0"/>
          </a:p>
          <a:p>
            <a:r>
              <a:rPr lang="fr-FR" dirty="0"/>
              <a:t>Essai contrôlé randomisé</a:t>
            </a:r>
          </a:p>
          <a:p>
            <a:r>
              <a:rPr lang="fr-FR" dirty="0"/>
              <a:t>RCT standard vs RCT + FOLFIRINOX induction</a:t>
            </a:r>
          </a:p>
          <a:p>
            <a:pPr lvl="1"/>
            <a:r>
              <a:rPr lang="fr-FR" dirty="0"/>
              <a:t>TEM si </a:t>
            </a:r>
            <a:r>
              <a:rPr lang="fr-FR" dirty="0" err="1"/>
              <a:t>cCR</a:t>
            </a:r>
            <a:endParaRPr lang="fr-FR" dirty="0"/>
          </a:p>
          <a:p>
            <a:pPr lvl="1"/>
            <a:r>
              <a:rPr lang="fr-FR" dirty="0"/>
              <a:t>TME sinon</a:t>
            </a:r>
          </a:p>
          <a:p>
            <a:endParaRPr lang="fr-FR" dirty="0"/>
          </a:p>
          <a:p>
            <a:r>
              <a:rPr lang="fr-FR" dirty="0"/>
              <a:t>Critère de jugement : taux de préservation d’organe</a:t>
            </a:r>
          </a:p>
        </p:txBody>
      </p:sp>
    </p:spTree>
    <p:extLst>
      <p:ext uri="{BB962C8B-B14F-4D97-AF65-F5344CB8AC3E}">
        <p14:creationId xmlns:p14="http://schemas.microsoft.com/office/powerpoint/2010/main" val="975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5F0E4E-68AD-A446-8800-C2E1638D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92" y="5267739"/>
            <a:ext cx="9956800" cy="1143000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CED7956-BA24-344E-92C2-083FF1A6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22" y="251791"/>
            <a:ext cx="9208604" cy="51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96B0EA0-3E38-F746-9C0D-A8281FCF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8" y="115614"/>
            <a:ext cx="9956800" cy="583353"/>
          </a:xfrm>
        </p:spPr>
        <p:txBody>
          <a:bodyPr/>
          <a:lstStyle/>
          <a:p>
            <a:r>
              <a:rPr lang="fr-FR" dirty="0"/>
              <a:t>Classification TNM</a:t>
            </a: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7B055911-2FB3-B64D-A614-800AD268668E}"/>
              </a:ext>
            </a:extLst>
          </p:cNvPr>
          <p:cNvSpPr txBox="1">
            <a:spLocks/>
          </p:cNvSpPr>
          <p:nvPr/>
        </p:nvSpPr>
        <p:spPr>
          <a:xfrm>
            <a:off x="460518" y="206101"/>
            <a:ext cx="10515600" cy="132556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Classification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0F30E959-FABE-DB4C-B66D-BCE7AE24BC8D}"/>
              </a:ext>
            </a:extLst>
          </p:cNvPr>
          <p:cNvSpPr txBox="1">
            <a:spLocks/>
          </p:cNvSpPr>
          <p:nvPr/>
        </p:nvSpPr>
        <p:spPr>
          <a:xfrm>
            <a:off x="100363" y="4448289"/>
            <a:ext cx="10219910" cy="245192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fr-FR" sz="1200" dirty="0"/>
          </a:p>
          <a:p>
            <a:r>
              <a:rPr lang="fr-FR" dirty="0"/>
              <a:t>N0 : pas de métastase ganglionnaire régionale </a:t>
            </a:r>
          </a:p>
          <a:p>
            <a:r>
              <a:rPr lang="fr-FR" dirty="0"/>
              <a:t>N1 : métastase dans 1 à 3 ganglions lymphatiques </a:t>
            </a:r>
            <a:r>
              <a:rPr lang="fr-FR" dirty="0" err="1"/>
              <a:t>régionaux</a:t>
            </a:r>
            <a:endParaRPr lang="fr-FR" dirty="0"/>
          </a:p>
          <a:p>
            <a:pPr lvl="1"/>
            <a:r>
              <a:rPr lang="fr-FR" dirty="0"/>
              <a:t>N1c : Nodule tumoral satellite dans la sous séreuses ou les tissus péri coliques ou rectaux</a:t>
            </a:r>
          </a:p>
          <a:p>
            <a:r>
              <a:rPr lang="fr-FR" dirty="0"/>
              <a:t>N2 : </a:t>
            </a:r>
            <a:r>
              <a:rPr lang="fr-FR" dirty="0" err="1"/>
              <a:t>métastase</a:t>
            </a:r>
            <a:r>
              <a:rPr lang="fr-FR" dirty="0"/>
              <a:t> ≥4 ganglions lymphatiques </a:t>
            </a:r>
            <a:r>
              <a:rPr lang="fr-FR" dirty="0" err="1"/>
              <a:t>régionaux</a:t>
            </a:r>
            <a:endParaRPr lang="fr-FR" dirty="0"/>
          </a:p>
          <a:p>
            <a:endParaRPr lang="fr-FR" dirty="0"/>
          </a:p>
          <a:p>
            <a:r>
              <a:rPr lang="fr-FR" dirty="0"/>
              <a:t>M0 : pas de métastase à distance</a:t>
            </a:r>
          </a:p>
          <a:p>
            <a:r>
              <a:rPr lang="fr-FR" dirty="0"/>
              <a:t>M1 : métastases à distance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7C3A48F-BF7C-A14E-A1F5-4749EACFDF41}"/>
              </a:ext>
            </a:extLst>
          </p:cNvPr>
          <p:cNvSpPr txBox="1"/>
          <p:nvPr/>
        </p:nvSpPr>
        <p:spPr>
          <a:xfrm>
            <a:off x="4333803" y="6445988"/>
            <a:ext cx="769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Amin MB, et al., AJCC Cancer </a:t>
            </a:r>
            <a:r>
              <a:rPr lang="fr-FR" b="1" dirty="0" err="1">
                <a:solidFill>
                  <a:schemeClr val="accent1"/>
                </a:solidFill>
              </a:rPr>
              <a:t>Staging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Manual</a:t>
            </a:r>
            <a:r>
              <a:rPr lang="fr-FR" b="1" dirty="0">
                <a:solidFill>
                  <a:schemeClr val="accent1"/>
                </a:solidFill>
              </a:rPr>
              <a:t> (</a:t>
            </a:r>
            <a:r>
              <a:rPr lang="fr-FR" b="1" dirty="0" err="1">
                <a:solidFill>
                  <a:schemeClr val="accent1"/>
                </a:solidFill>
              </a:rPr>
              <a:t>ed</a:t>
            </a:r>
            <a:r>
              <a:rPr lang="fr-FR" b="1" dirty="0">
                <a:solidFill>
                  <a:schemeClr val="accent1"/>
                </a:solidFill>
              </a:rPr>
              <a:t> 8th Edition)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0B2B0B0-34B4-3C4E-9755-F0FE9256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8" y="1099653"/>
            <a:ext cx="6556744" cy="3351550"/>
          </a:xfrm>
          <a:prstGeom prst="rect">
            <a:avLst/>
          </a:prstGeom>
        </p:spPr>
      </p:pic>
      <p:sp>
        <p:nvSpPr>
          <p:cNvPr id="9" name="Bouée 8">
            <a:extLst>
              <a:ext uri="{FF2B5EF4-FFF2-40B4-BE49-F238E27FC236}">
                <a16:creationId xmlns="" xmlns:a16="http://schemas.microsoft.com/office/drawing/2014/main" id="{00FE17DD-1095-8A46-9A18-FC0589AD5092}"/>
              </a:ext>
            </a:extLst>
          </p:cNvPr>
          <p:cNvSpPr/>
          <p:nvPr/>
        </p:nvSpPr>
        <p:spPr>
          <a:xfrm>
            <a:off x="2505002" y="932846"/>
            <a:ext cx="867905" cy="1348352"/>
          </a:xfrm>
          <a:prstGeom prst="donut">
            <a:avLst>
              <a:gd name="adj" fmla="val 53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Bouée 9">
            <a:extLst>
              <a:ext uri="{FF2B5EF4-FFF2-40B4-BE49-F238E27FC236}">
                <a16:creationId xmlns="" xmlns:a16="http://schemas.microsoft.com/office/drawing/2014/main" id="{7210B880-94AA-A24F-871C-0F8F0FFAAEA9}"/>
              </a:ext>
            </a:extLst>
          </p:cNvPr>
          <p:cNvSpPr/>
          <p:nvPr/>
        </p:nvSpPr>
        <p:spPr>
          <a:xfrm>
            <a:off x="3582457" y="981311"/>
            <a:ext cx="867905" cy="1866336"/>
          </a:xfrm>
          <a:prstGeom prst="donut">
            <a:avLst>
              <a:gd name="adj" fmla="val 53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>
            <a:extLst>
              <a:ext uri="{FF2B5EF4-FFF2-40B4-BE49-F238E27FC236}">
                <a16:creationId xmlns="" xmlns:a16="http://schemas.microsoft.com/office/drawing/2014/main" id="{E9EC5FDC-2D53-0D4A-B489-00F24F6EF3FF}"/>
              </a:ext>
            </a:extLst>
          </p:cNvPr>
          <p:cNvSpPr/>
          <p:nvPr/>
        </p:nvSpPr>
        <p:spPr>
          <a:xfrm>
            <a:off x="4333803" y="975829"/>
            <a:ext cx="801187" cy="2274773"/>
          </a:xfrm>
          <a:prstGeom prst="donut">
            <a:avLst>
              <a:gd name="adj" fmla="val 53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>
            <a:extLst>
              <a:ext uri="{FF2B5EF4-FFF2-40B4-BE49-F238E27FC236}">
                <a16:creationId xmlns="" xmlns:a16="http://schemas.microsoft.com/office/drawing/2014/main" id="{C26A5FD5-6971-2948-82D0-2C2B93FDED45}"/>
              </a:ext>
            </a:extLst>
          </p:cNvPr>
          <p:cNvSpPr/>
          <p:nvPr/>
        </p:nvSpPr>
        <p:spPr>
          <a:xfrm>
            <a:off x="4641712" y="1004959"/>
            <a:ext cx="801187" cy="2726091"/>
          </a:xfrm>
          <a:prstGeom prst="donut">
            <a:avLst>
              <a:gd name="adj" fmla="val 53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>
            <a:extLst>
              <a:ext uri="{FF2B5EF4-FFF2-40B4-BE49-F238E27FC236}">
                <a16:creationId xmlns="" xmlns:a16="http://schemas.microsoft.com/office/drawing/2014/main" id="{DBA0008A-2E9C-614B-AA7D-E35E1A0B67C8}"/>
              </a:ext>
            </a:extLst>
          </p:cNvPr>
          <p:cNvSpPr/>
          <p:nvPr/>
        </p:nvSpPr>
        <p:spPr>
          <a:xfrm>
            <a:off x="5446873" y="807493"/>
            <a:ext cx="801187" cy="3643710"/>
          </a:xfrm>
          <a:prstGeom prst="donut">
            <a:avLst>
              <a:gd name="adj" fmla="val 53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4BB420F-2CAB-4D4F-9BB4-A6E16F29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665" y="1272209"/>
            <a:ext cx="5538755" cy="29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62D048-09F9-3F47-A568-24876245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80734"/>
            <a:ext cx="9956800" cy="1143000"/>
          </a:xfrm>
        </p:spPr>
        <p:txBody>
          <a:bodyPr/>
          <a:lstStyle/>
          <a:p>
            <a:r>
              <a:rPr lang="fr-FR" dirty="0"/>
              <a:t>Stratégie de prise en charge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60D57CB-104A-8E4D-97C2-AA7BB3722D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Exérèse locale</a:t>
            </a:r>
          </a:p>
          <a:p>
            <a:pPr lvl="1"/>
            <a:r>
              <a:rPr lang="fr-FR" dirty="0"/>
              <a:t>T1 sm1 N0</a:t>
            </a:r>
          </a:p>
          <a:p>
            <a:endParaRPr lang="fr-FR" dirty="0"/>
          </a:p>
          <a:p>
            <a:r>
              <a:rPr lang="fr-FR" dirty="0"/>
              <a:t>Chirurgie d’emblée</a:t>
            </a:r>
          </a:p>
          <a:p>
            <a:pPr lvl="1"/>
            <a:r>
              <a:rPr lang="fr-FR" dirty="0"/>
              <a:t>T1 </a:t>
            </a:r>
            <a:r>
              <a:rPr lang="fr-FR" dirty="0" err="1"/>
              <a:t>sm</a:t>
            </a:r>
            <a:r>
              <a:rPr lang="fr-FR" dirty="0"/>
              <a:t> 2-3</a:t>
            </a:r>
          </a:p>
          <a:p>
            <a:pPr lvl="1"/>
            <a:r>
              <a:rPr lang="fr-FR" dirty="0"/>
              <a:t>T2 moyen rectum</a:t>
            </a:r>
          </a:p>
          <a:p>
            <a:pPr lvl="1"/>
            <a:r>
              <a:rPr lang="fr-FR" dirty="0"/>
              <a:t>Haut rectum tout </a:t>
            </a:r>
            <a:r>
              <a:rPr lang="fr-FR" dirty="0" err="1"/>
              <a:t>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Traitement néo adjuvant</a:t>
            </a:r>
          </a:p>
          <a:p>
            <a:pPr lvl="1"/>
            <a:r>
              <a:rPr lang="fr-FR" dirty="0"/>
              <a:t>T3 - T4</a:t>
            </a:r>
          </a:p>
          <a:p>
            <a:pPr lvl="1"/>
            <a:r>
              <a:rPr lang="fr-FR" dirty="0"/>
              <a:t>N+</a:t>
            </a:r>
          </a:p>
          <a:p>
            <a:pPr lvl="1"/>
            <a:r>
              <a:rPr lang="fr-FR" dirty="0"/>
              <a:t>T2 inférieur et antérieur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capture d’écran&#10;&#10;&#10;&#10;Description générée automatiquement">
            <a:extLst>
              <a:ext uri="{FF2B5EF4-FFF2-40B4-BE49-F238E27FC236}">
                <a16:creationId xmlns="" xmlns:a16="http://schemas.microsoft.com/office/drawing/2014/main" id="{5D6E6074-49CE-624B-8644-3B316CF8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9" y="759018"/>
            <a:ext cx="6248399" cy="60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44DD1E-F866-F44F-BA9B-875FB30D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Chirurgie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B87C58-3EAB-4C4A-BE69-AA574E773C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023652" cy="4873752"/>
          </a:xfrm>
        </p:spPr>
        <p:txBody>
          <a:bodyPr>
            <a:normAutofit/>
          </a:bodyPr>
          <a:lstStyle/>
          <a:p>
            <a:r>
              <a:rPr lang="fr-FR" b="1" dirty="0"/>
              <a:t>Total </a:t>
            </a:r>
            <a:r>
              <a:rPr lang="fr-FR" b="1" dirty="0" err="1"/>
              <a:t>Mesorectum</a:t>
            </a:r>
            <a:r>
              <a:rPr lang="fr-FR" b="1" dirty="0"/>
              <a:t> Excision (TME) </a:t>
            </a:r>
            <a:r>
              <a:rPr lang="fr-FR" dirty="0"/>
              <a:t>: Gold standard</a:t>
            </a:r>
          </a:p>
          <a:p>
            <a:endParaRPr lang="fr-FR" dirty="0"/>
          </a:p>
          <a:p>
            <a:r>
              <a:rPr lang="fr-FR" dirty="0"/>
              <a:t>Résection monobloc du rectum et du </a:t>
            </a:r>
            <a:r>
              <a:rPr lang="fr-FR" dirty="0" err="1"/>
              <a:t>mésorectum</a:t>
            </a:r>
            <a:endParaRPr lang="fr-FR" dirty="0"/>
          </a:p>
          <a:p>
            <a:endParaRPr lang="fr-FR" dirty="0"/>
          </a:p>
          <a:p>
            <a:r>
              <a:rPr lang="fr-FR" dirty="0"/>
              <a:t>Critère de qualité de résection carcinologique</a:t>
            </a:r>
          </a:p>
          <a:p>
            <a:pPr lvl="1"/>
            <a:r>
              <a:rPr lang="fr-FR" dirty="0"/>
              <a:t>Réduction significative des récidives locorégionales</a:t>
            </a:r>
          </a:p>
          <a:p>
            <a:pPr lvl="1"/>
            <a:endParaRPr lang="fr-FR" dirty="0"/>
          </a:p>
          <a:p>
            <a:pPr marL="292608" lvl="1" indent="0" algn="r">
              <a:buNone/>
            </a:pPr>
            <a:r>
              <a:rPr lang="fr-FR" b="1" dirty="0" err="1">
                <a:solidFill>
                  <a:schemeClr val="accent1"/>
                </a:solidFill>
              </a:rPr>
              <a:t>Heald</a:t>
            </a:r>
            <a:r>
              <a:rPr lang="fr-FR" b="1" dirty="0">
                <a:solidFill>
                  <a:schemeClr val="accent1"/>
                </a:solidFill>
              </a:rPr>
              <a:t> RJ et al. Lancet 1986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0FF87ED-F8F4-094D-8ADE-7CF3708E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204" y="513256"/>
            <a:ext cx="4235196" cy="47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201408B-594A-9444-A958-3703A4A5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Total </a:t>
            </a:r>
            <a:r>
              <a:rPr lang="fr-FR" b="1" dirty="0" err="1"/>
              <a:t>Mesorectum</a:t>
            </a:r>
            <a:r>
              <a:rPr lang="fr-FR" b="1" dirty="0"/>
              <a:t> Excision (TME)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56FE160-26CF-DA4A-8BD8-74DE5D1D8D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6544249" cy="4873752"/>
          </a:xfrm>
        </p:spPr>
        <p:txBody>
          <a:bodyPr/>
          <a:lstStyle/>
          <a:p>
            <a:r>
              <a:rPr lang="fr-FR" dirty="0"/>
              <a:t>Haut rectum :</a:t>
            </a:r>
          </a:p>
          <a:p>
            <a:pPr lvl="1"/>
            <a:r>
              <a:rPr lang="fr-FR" dirty="0"/>
              <a:t>RAR </a:t>
            </a:r>
            <a:r>
              <a:rPr lang="fr-FR" dirty="0" smtClean="0"/>
              <a:t>+ </a:t>
            </a:r>
            <a:r>
              <a:rPr lang="fr-FR" dirty="0"/>
              <a:t>anastomose colo </a:t>
            </a:r>
            <a:r>
              <a:rPr lang="fr-FR" dirty="0" smtClean="0"/>
              <a:t>rectale (ACR)</a:t>
            </a:r>
            <a:endParaRPr lang="fr-FR" dirty="0"/>
          </a:p>
          <a:p>
            <a:r>
              <a:rPr lang="fr-FR" dirty="0"/>
              <a:t>Moyen rectum</a:t>
            </a:r>
          </a:p>
          <a:p>
            <a:pPr lvl="1"/>
            <a:r>
              <a:rPr lang="fr-FR" dirty="0" smtClean="0"/>
              <a:t>ACR ou ACA</a:t>
            </a:r>
            <a:endParaRPr lang="fr-FR" dirty="0"/>
          </a:p>
          <a:p>
            <a:r>
              <a:rPr lang="fr-FR" dirty="0"/>
              <a:t>Bas rectum &gt; 1 cm du sphincter</a:t>
            </a:r>
          </a:p>
          <a:p>
            <a:pPr lvl="1"/>
            <a:r>
              <a:rPr lang="fr-FR" dirty="0"/>
              <a:t>Anastomose colo anale </a:t>
            </a:r>
            <a:r>
              <a:rPr lang="fr-FR" dirty="0" smtClean="0"/>
              <a:t>(ACA)</a:t>
            </a:r>
            <a:endParaRPr lang="fr-FR" dirty="0"/>
          </a:p>
          <a:p>
            <a:r>
              <a:rPr lang="fr-FR" dirty="0"/>
              <a:t>Bas rectum &lt; 1 cm du sphincter ou atteinte du SI</a:t>
            </a:r>
          </a:p>
          <a:p>
            <a:pPr lvl="1"/>
            <a:r>
              <a:rPr lang="fr-FR" dirty="0"/>
              <a:t>Résection inter sphinctérienne</a:t>
            </a:r>
          </a:p>
          <a:p>
            <a:r>
              <a:rPr lang="fr-FR" dirty="0"/>
              <a:t>Bas rectum avec atteinte SE</a:t>
            </a:r>
          </a:p>
          <a:p>
            <a:pPr lvl="1"/>
            <a:r>
              <a:rPr lang="fr-FR" dirty="0"/>
              <a:t>Amputation abdomino-périnéale</a:t>
            </a:r>
          </a:p>
        </p:txBody>
      </p:sp>
      <p:pic>
        <p:nvPicPr>
          <p:cNvPr id="6" name="Image 5" descr="Une image contenant texte, carte&#10;&#10;&#10;&#10;Description générée automatiquement">
            <a:extLst>
              <a:ext uri="{FF2B5EF4-FFF2-40B4-BE49-F238E27FC236}">
                <a16:creationId xmlns="" xmlns:a16="http://schemas.microsoft.com/office/drawing/2014/main" id="{4E1A5BA1-C678-2048-BCCF-FC543AFD4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95" y="1526968"/>
            <a:ext cx="5478882" cy="4873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3D2644F-2AD7-E948-A3A6-6FEC7E07BC71}"/>
              </a:ext>
            </a:extLst>
          </p:cNvPr>
          <p:cNvSpPr txBox="1"/>
          <p:nvPr/>
        </p:nvSpPr>
        <p:spPr>
          <a:xfrm>
            <a:off x="7533861" y="651005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Classification de Rullier</a:t>
            </a:r>
          </a:p>
        </p:txBody>
      </p:sp>
    </p:spTree>
    <p:extLst>
      <p:ext uri="{BB962C8B-B14F-4D97-AF65-F5344CB8AC3E}">
        <p14:creationId xmlns:p14="http://schemas.microsoft.com/office/powerpoint/2010/main" val="2900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4E692C-D9B4-CE45-ACD0-045AB226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Morbi</a:t>
            </a:r>
            <a:r>
              <a:rPr lang="fr-FR" dirty="0"/>
              <a:t>-mortalité post opératoire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018D7D-94C3-864C-8D32-3BAB826FF9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Post opératoire :</a:t>
            </a:r>
          </a:p>
          <a:p>
            <a:pPr lvl="1"/>
            <a:r>
              <a:rPr lang="fr-FR" dirty="0" err="1"/>
              <a:t>Mortalite</a:t>
            </a:r>
            <a:r>
              <a:rPr lang="fr-FR" dirty="0"/>
              <a:t>́ 1-5% </a:t>
            </a:r>
          </a:p>
          <a:p>
            <a:pPr lvl="1"/>
            <a:r>
              <a:rPr lang="fr-FR" dirty="0" err="1"/>
              <a:t>Morbidite</a:t>
            </a:r>
            <a:r>
              <a:rPr lang="fr-FR" dirty="0"/>
              <a:t>́ 35 %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 long terme</a:t>
            </a:r>
          </a:p>
          <a:p>
            <a:pPr lvl="1"/>
            <a:r>
              <a:rPr lang="fr-FR" dirty="0"/>
              <a:t>LARS :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anterieur</a:t>
            </a:r>
            <a:r>
              <a:rPr lang="fr-FR" dirty="0"/>
              <a:t> </a:t>
            </a:r>
            <a:r>
              <a:rPr lang="fr-FR" dirty="0" err="1"/>
              <a:t>resection</a:t>
            </a:r>
            <a:r>
              <a:rPr lang="fr-FR" dirty="0"/>
              <a:t> syndrome : 60%</a:t>
            </a:r>
            <a:br>
              <a:rPr lang="fr-FR" dirty="0"/>
            </a:br>
            <a:r>
              <a:rPr lang="fr-FR" dirty="0"/>
              <a:t>• Incontinence selles, gaz, nombre de selles</a:t>
            </a:r>
          </a:p>
          <a:p>
            <a:pPr lvl="1"/>
            <a:r>
              <a:rPr lang="fr-FR" dirty="0"/>
              <a:t>Stomie définitive 3-25%</a:t>
            </a:r>
          </a:p>
          <a:p>
            <a:pPr lvl="1"/>
            <a:r>
              <a:rPr lang="fr-FR" dirty="0"/>
              <a:t>Urinaires</a:t>
            </a:r>
          </a:p>
          <a:p>
            <a:pPr lvl="1"/>
            <a:r>
              <a:rPr lang="fr-FR" dirty="0"/>
              <a:t>Sexuelles</a:t>
            </a:r>
          </a:p>
          <a:p>
            <a:pPr lvl="1"/>
            <a:endParaRPr lang="fr-FR" dirty="0"/>
          </a:p>
          <a:p>
            <a:r>
              <a:rPr lang="fr-FR" b="1" u="sng" dirty="0"/>
              <a:t>Altération de la qualité de vie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D034F1-6219-A24B-9F0B-A183E566944E}"/>
              </a:ext>
            </a:extLst>
          </p:cNvPr>
          <p:cNvSpPr/>
          <p:nvPr/>
        </p:nvSpPr>
        <p:spPr>
          <a:xfrm>
            <a:off x="7593497" y="3755132"/>
            <a:ext cx="377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Croese</a:t>
            </a:r>
            <a:r>
              <a:rPr lang="fr-FR" b="1" dirty="0">
                <a:solidFill>
                  <a:schemeClr val="accent1"/>
                </a:solidFill>
              </a:rPr>
              <a:t>, Int J </a:t>
            </a:r>
            <a:r>
              <a:rPr lang="fr-FR" b="1" dirty="0" err="1">
                <a:solidFill>
                  <a:schemeClr val="accent1"/>
                </a:solidFill>
              </a:rPr>
              <a:t>Surg</a:t>
            </a:r>
            <a:r>
              <a:rPr lang="fr-FR" b="1" dirty="0">
                <a:solidFill>
                  <a:schemeClr val="accent1"/>
                </a:solidFill>
              </a:rPr>
              <a:t>, 2018</a:t>
            </a:r>
          </a:p>
          <a:p>
            <a:r>
              <a:rPr lang="fr-FR" b="1" dirty="0" err="1">
                <a:solidFill>
                  <a:schemeClr val="accent1"/>
                </a:solidFill>
              </a:rPr>
              <a:t>Seo</a:t>
            </a:r>
            <a:r>
              <a:rPr lang="fr-FR" b="1" dirty="0">
                <a:solidFill>
                  <a:schemeClr val="accent1"/>
                </a:solidFill>
              </a:rPr>
              <a:t>, World </a:t>
            </a:r>
            <a:r>
              <a:rPr lang="fr-FR" b="1" dirty="0" err="1">
                <a:solidFill>
                  <a:schemeClr val="accent1"/>
                </a:solidFill>
              </a:rPr>
              <a:t>Surg</a:t>
            </a:r>
            <a:r>
              <a:rPr lang="fr-FR" b="1" dirty="0">
                <a:solidFill>
                  <a:schemeClr val="accent1"/>
                </a:solidFill>
              </a:rPr>
              <a:t>, 2013</a:t>
            </a:r>
          </a:p>
          <a:p>
            <a:r>
              <a:rPr lang="fr-FR" b="1" dirty="0">
                <a:solidFill>
                  <a:schemeClr val="accent1"/>
                </a:solidFill>
              </a:rPr>
              <a:t>Mak, World </a:t>
            </a:r>
            <a:r>
              <a:rPr lang="fr-FR" b="1" dirty="0" err="1">
                <a:solidFill>
                  <a:schemeClr val="accent1"/>
                </a:solidFill>
              </a:rPr>
              <a:t>Surg</a:t>
            </a:r>
            <a:r>
              <a:rPr lang="fr-FR" b="1" dirty="0">
                <a:solidFill>
                  <a:schemeClr val="accent1"/>
                </a:solidFill>
              </a:rPr>
              <a:t>,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93F0CF-733C-EF43-A030-13A8D9A6BBAD}"/>
              </a:ext>
            </a:extLst>
          </p:cNvPr>
          <p:cNvSpPr/>
          <p:nvPr/>
        </p:nvSpPr>
        <p:spPr>
          <a:xfrm>
            <a:off x="7582453" y="1813748"/>
            <a:ext cx="3770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Panis Y, Ann </a:t>
            </a:r>
            <a:r>
              <a:rPr lang="en-US" b="1" dirty="0" err="1">
                <a:solidFill>
                  <a:schemeClr val="accent1"/>
                </a:solidFill>
              </a:rPr>
              <a:t>Surg</a:t>
            </a:r>
            <a:r>
              <a:rPr lang="en-US" b="1" dirty="0">
                <a:solidFill>
                  <a:schemeClr val="accent1"/>
                </a:solidFill>
              </a:rPr>
              <a:t> 2011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Teloken</a:t>
            </a:r>
            <a:r>
              <a:rPr lang="en-US" b="1" dirty="0">
                <a:solidFill>
                  <a:schemeClr val="accent1"/>
                </a:solidFill>
              </a:rPr>
              <a:t> PE, ANZ J </a:t>
            </a:r>
            <a:r>
              <a:rPr lang="en-US" b="1" dirty="0" err="1">
                <a:solidFill>
                  <a:schemeClr val="accent1"/>
                </a:solidFill>
              </a:rPr>
              <a:t>Surg</a:t>
            </a:r>
            <a:r>
              <a:rPr lang="en-US" b="1" dirty="0">
                <a:solidFill>
                  <a:schemeClr val="accent1"/>
                </a:solidFill>
              </a:rPr>
              <a:t> 2016</a:t>
            </a:r>
          </a:p>
          <a:p>
            <a:r>
              <a:rPr lang="en-US" b="1" dirty="0">
                <a:solidFill>
                  <a:schemeClr val="accent1"/>
                </a:solidFill>
              </a:rPr>
              <a:t>Brown SR, Ann </a:t>
            </a:r>
            <a:r>
              <a:rPr lang="en-US" b="1" dirty="0" err="1">
                <a:solidFill>
                  <a:schemeClr val="accent1"/>
                </a:solidFill>
              </a:rPr>
              <a:t>Surg</a:t>
            </a:r>
            <a:r>
              <a:rPr lang="en-US" b="1" dirty="0">
                <a:solidFill>
                  <a:schemeClr val="accent1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093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̀me1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1" id="{CCCAD691-C70C-F847-BB1A-F7A36CBF2530}" vid="{80FF81C4-F0B3-7B49-B808-2DA8D27303B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Thème1</Template>
  <TotalTime>6471</TotalTime>
  <Words>1248</Words>
  <Application>Microsoft Office PowerPoint</Application>
  <PresentationFormat>Grand écran</PresentationFormat>
  <Paragraphs>316</Paragraphs>
  <Slides>43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Schoolbook</vt:lpstr>
      <vt:lpstr>Courier New</vt:lpstr>
      <vt:lpstr>Wingdings</vt:lpstr>
      <vt:lpstr>Wingdings 2</vt:lpstr>
      <vt:lpstr>Thème1</vt:lpstr>
      <vt:lpstr>Préservation d’organe dans les cancers du rectum </vt:lpstr>
      <vt:lpstr>Plan</vt:lpstr>
      <vt:lpstr>Généralités</vt:lpstr>
      <vt:lpstr>Généralités</vt:lpstr>
      <vt:lpstr>Classification TNM</vt:lpstr>
      <vt:lpstr>Stratégie de prise en charge</vt:lpstr>
      <vt:lpstr>Chirurgie </vt:lpstr>
      <vt:lpstr>Total Mesorectum Excision (TME)</vt:lpstr>
      <vt:lpstr>Morbi-mortalité post opératoire</vt:lpstr>
      <vt:lpstr>Radio-chimiothérapie néoadjuvante</vt:lpstr>
      <vt:lpstr>Stratégie de conservation rectale</vt:lpstr>
      <vt:lpstr>Données de la littérature </vt:lpstr>
      <vt:lpstr>Présentation PowerPoint</vt:lpstr>
      <vt:lpstr>Présentation PowerPoint</vt:lpstr>
      <vt:lpstr>Présentation PowerPoint</vt:lpstr>
      <vt:lpstr>Résultats</vt:lpstr>
      <vt:lpstr>Présentation PowerPoint</vt:lpstr>
      <vt:lpstr>Matériel et méthode</vt:lpstr>
      <vt:lpstr>Matériel et méthode</vt:lpstr>
      <vt:lpstr>Matériel et méthode</vt:lpstr>
      <vt:lpstr>Présentation PowerPoint</vt:lpstr>
      <vt:lpstr>Présentation PowerPoint</vt:lpstr>
      <vt:lpstr>Groupe WW</vt:lpstr>
      <vt:lpstr>Groupe pCR</vt:lpstr>
      <vt:lpstr>Overall survival – 5 year</vt:lpstr>
      <vt:lpstr>Disease free survival – 5 year</vt:lpstr>
      <vt:lpstr>Disease specific survival – 5 year</vt:lpstr>
      <vt:lpstr>Résultats</vt:lpstr>
      <vt:lpstr>Présentation PowerPoint</vt:lpstr>
      <vt:lpstr>DISCUSSION</vt:lpstr>
      <vt:lpstr>Discussion</vt:lpstr>
      <vt:lpstr>Validité externe</vt:lpstr>
      <vt:lpstr>Place de la TEM ? (Transanal Endoscopic Microsurgery)</vt:lpstr>
      <vt:lpstr>Présentation PowerPoint</vt:lpstr>
      <vt:lpstr>Présentation PowerPoint</vt:lpstr>
      <vt:lpstr>Résultats</vt:lpstr>
      <vt:lpstr>Présentation PowerPoint</vt:lpstr>
      <vt:lpstr>Présentation PowerPoint</vt:lpstr>
      <vt:lpstr>Présentation PowerPoint</vt:lpstr>
      <vt:lpstr>Conclusion</vt:lpstr>
      <vt:lpstr>Stratégie Watch and Wait</vt:lpstr>
      <vt:lpstr>Essais prospectifs randomisés?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BONNE</dc:creator>
  <cp:lastModifiedBy>BONNE Aline</cp:lastModifiedBy>
  <cp:revision>68</cp:revision>
  <dcterms:created xsi:type="dcterms:W3CDTF">2019-06-08T07:25:13Z</dcterms:created>
  <dcterms:modified xsi:type="dcterms:W3CDTF">2019-06-14T06:33:48Z</dcterms:modified>
</cp:coreProperties>
</file>